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57" r:id="rId3"/>
    <p:sldId id="258" r:id="rId4"/>
    <p:sldId id="262" r:id="rId5"/>
    <p:sldId id="261" r:id="rId6"/>
    <p:sldId id="260" r:id="rId7"/>
    <p:sldId id="259" r:id="rId8"/>
    <p:sldId id="272" r:id="rId9"/>
    <p:sldId id="268" r:id="rId10"/>
    <p:sldId id="267" r:id="rId11"/>
    <p:sldId id="266" r:id="rId12"/>
    <p:sldId id="265" r:id="rId13"/>
    <p:sldId id="264" r:id="rId14"/>
    <p:sldId id="270" r:id="rId15"/>
    <p:sldId id="269" r:id="rId16"/>
    <p:sldId id="273" r:id="rId17"/>
    <p:sldId id="27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snapToObjects="1">
      <p:cViewPr varScale="1">
        <p:scale>
          <a:sx n="90" d="100"/>
          <a:sy n="90" d="100"/>
        </p:scale>
        <p:origin x="23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622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1425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915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8099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247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81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6213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5770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6209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600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0638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09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649760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esmo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A 3D snowflakes cookie leaning against a white cup with a bokeh background">
            <a:extLst>
              <a:ext uri="{FF2B5EF4-FFF2-40B4-BE49-F238E27FC236}">
                <a16:creationId xmlns:a16="http://schemas.microsoft.com/office/drawing/2014/main" id="{9840F9BA-DE40-4E87-A93E-05AE2DB06230}"/>
              </a:ext>
            </a:extLst>
          </p:cNvPr>
          <p:cNvPicPr>
            <a:picLocks noChangeAspect="1"/>
          </p:cNvPicPr>
          <p:nvPr/>
        </p:nvPicPr>
        <p:blipFill rotWithShape="1">
          <a:blip r:embed="rId2"/>
          <a:srcRect t="12741" b="2990"/>
          <a:stretch/>
        </p:blipFill>
        <p:spPr>
          <a:xfrm>
            <a:off x="20" y="10"/>
            <a:ext cx="12191980" cy="6857990"/>
          </a:xfrm>
          <a:prstGeom prst="rect">
            <a:avLst/>
          </a:prstGeom>
        </p:spPr>
      </p:pic>
      <p:sp>
        <p:nvSpPr>
          <p:cNvPr id="1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362933E3-17E9-7242-8C8D-78D173CC3CB2}"/>
              </a:ext>
            </a:extLst>
          </p:cNvPr>
          <p:cNvSpPr>
            <a:spLocks noGrp="1"/>
          </p:cNvSpPr>
          <p:nvPr>
            <p:ph type="ctrTitle"/>
          </p:nvPr>
        </p:nvSpPr>
        <p:spPr>
          <a:xfrm>
            <a:off x="3325473" y="1998924"/>
            <a:ext cx="5541054" cy="2213621"/>
          </a:xfrm>
        </p:spPr>
        <p:txBody>
          <a:bodyPr>
            <a:normAutofit/>
          </a:bodyPr>
          <a:lstStyle/>
          <a:p>
            <a:pPr algn="ctr"/>
            <a:r>
              <a:rPr lang="en-US" dirty="0"/>
              <a:t>Technology Project – Area Under a Curve</a:t>
            </a:r>
          </a:p>
        </p:txBody>
      </p:sp>
      <p:sp>
        <p:nvSpPr>
          <p:cNvPr id="3" name="Subtitle 2">
            <a:extLst>
              <a:ext uri="{FF2B5EF4-FFF2-40B4-BE49-F238E27FC236}">
                <a16:creationId xmlns:a16="http://schemas.microsoft.com/office/drawing/2014/main" id="{08F16531-4C96-6D49-A764-541D6FBA9BA8}"/>
              </a:ext>
            </a:extLst>
          </p:cNvPr>
          <p:cNvSpPr>
            <a:spLocks noGrp="1"/>
          </p:cNvSpPr>
          <p:nvPr>
            <p:ph type="subTitle" idx="1"/>
          </p:nvPr>
        </p:nvSpPr>
        <p:spPr>
          <a:xfrm>
            <a:off x="3880419" y="4300833"/>
            <a:ext cx="4431162" cy="1191873"/>
          </a:xfrm>
        </p:spPr>
        <p:txBody>
          <a:bodyPr>
            <a:normAutofit/>
          </a:bodyPr>
          <a:lstStyle/>
          <a:p>
            <a:pPr algn="ctr"/>
            <a:r>
              <a:rPr lang="en-US" dirty="0"/>
              <a:t>By Sarah canzone</a:t>
            </a:r>
          </a:p>
        </p:txBody>
      </p:sp>
    </p:spTree>
    <p:extLst>
      <p:ext uri="{BB962C8B-B14F-4D97-AF65-F5344CB8AC3E}">
        <p14:creationId xmlns:p14="http://schemas.microsoft.com/office/powerpoint/2010/main" val="21815223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lstStyle/>
          <a:p>
            <a:r>
              <a:rPr lang="en-US" dirty="0"/>
              <a:t>This is what we see when we do this:</a:t>
            </a:r>
          </a:p>
        </p:txBody>
      </p:sp>
      <p:pic>
        <p:nvPicPr>
          <p:cNvPr id="4" name="Content Placeholder 3" descr="Chart, line chart&#10;&#10;Description automatically generated">
            <a:extLst>
              <a:ext uri="{FF2B5EF4-FFF2-40B4-BE49-F238E27FC236}">
                <a16:creationId xmlns:a16="http://schemas.microsoft.com/office/drawing/2014/main" id="{0CC86F6D-DF77-2D4F-806F-28B7A0DA27B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67544"/>
            <a:ext cx="12192000" cy="5290456"/>
          </a:xfrm>
          <a:prstGeom prst="rect">
            <a:avLst/>
          </a:prstGeom>
        </p:spPr>
      </p:pic>
    </p:spTree>
    <p:extLst>
      <p:ext uri="{BB962C8B-B14F-4D97-AF65-F5344CB8AC3E}">
        <p14:creationId xmlns:p14="http://schemas.microsoft.com/office/powerpoint/2010/main" val="166376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normAutofit fontScale="90000"/>
              </a:bodyPr>
              <a:lstStyle/>
              <a:p>
                <a:r>
                  <a:rPr lang="en-US" dirty="0"/>
                  <a:t>Let’s try another: Find the area under the curve of </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𝑥</m:t>
                    </m:r>
                    <m:r>
                      <a:rPr lang="en-US">
                        <a:latin typeface="Cambria Math" panose="02040503050406030204" pitchFamily="18" charset="0"/>
                      </a:rPr>
                      <m:t>+3</m:t>
                    </m:r>
                  </m:oMath>
                </a14:m>
                <a:r>
                  <a:rPr lang="en-US" dirty="0"/>
                  <a:t> bounded by x=-6, x=6, and the x-axis.</a:t>
                </a:r>
              </a:p>
            </p:txBody>
          </p:sp>
        </mc:Choice>
        <mc:Fallback xmlns="">
          <p:sp>
            <p:nvSpPr>
              <p:cNvPr id="2" name="Title 1">
                <a:extLst>
                  <a:ext uri="{FF2B5EF4-FFF2-40B4-BE49-F238E27FC236}">
                    <a16:creationId xmlns:a16="http://schemas.microsoft.com/office/drawing/2014/main" id="{1EDE245A-463E-064E-B4AA-105E0EF4E178}"/>
                  </a:ext>
                </a:extLst>
              </p:cNvPr>
              <p:cNvSpPr>
                <a:spLocks noGrp="1" noRot="1" noChangeAspect="1" noMove="1" noResize="1" noEditPoints="1" noAdjustHandles="1" noChangeArrowheads="1" noChangeShapeType="1" noTextEdit="1"/>
              </p:cNvSpPr>
              <p:nvPr>
                <p:ph type="title"/>
              </p:nvPr>
            </p:nvSpPr>
            <p:spPr>
              <a:blipFill>
                <a:blip r:embed="rId2"/>
                <a:stretch>
                  <a:fillRect l="-1809" t="-11429" b="-952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p:txBody>
          <a:bodyPr/>
          <a:lstStyle/>
          <a:p>
            <a:pPr marL="0" indent="0">
              <a:buNone/>
            </a:pPr>
            <a:r>
              <a:rPr lang="en-US" dirty="0"/>
              <a:t>Step 1: Determine your bounds and function and type each individual one into a separate line in Desmos.</a:t>
            </a:r>
          </a:p>
          <a:p>
            <a:pPr marL="0" indent="0">
              <a:buNone/>
            </a:pPr>
            <a:endParaRPr lang="en-US" dirty="0"/>
          </a:p>
          <a:p>
            <a:pPr marL="0" indent="0">
              <a:buNone/>
            </a:pPr>
            <a:r>
              <a:rPr lang="en-US" dirty="0"/>
              <a:t>Function: _______________</a:t>
            </a:r>
          </a:p>
          <a:p>
            <a:pPr marL="0" indent="0">
              <a:buNone/>
            </a:pPr>
            <a:endParaRPr lang="en-US" dirty="0"/>
          </a:p>
          <a:p>
            <a:pPr marL="0" indent="0">
              <a:buNone/>
            </a:pPr>
            <a:r>
              <a:rPr lang="en-US" dirty="0"/>
              <a:t>Bounds: ________________</a:t>
            </a:r>
          </a:p>
          <a:p>
            <a:pPr marL="0" indent="0">
              <a:buNone/>
            </a:pP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D403BF-F22F-7C46-85AD-13C4ABCF5A2D}"/>
                  </a:ext>
                </a:extLst>
              </p:cNvPr>
              <p:cNvSpPr txBox="1"/>
              <p:nvPr/>
            </p:nvSpPr>
            <p:spPr>
              <a:xfrm>
                <a:off x="2451327" y="3232474"/>
                <a:ext cx="2645229" cy="17189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𝑔</m:t>
                      </m:r>
                      <m:d>
                        <m:dPr>
                          <m:ctrlPr>
                            <a:rPr lang="en-US" i="1" smtClean="0">
                              <a:latin typeface="Cambria Math" panose="02040503050406030204" pitchFamily="18" charset="0"/>
                            </a:rPr>
                          </m:ctrlPr>
                        </m:dPr>
                        <m:e>
                          <m:r>
                            <a:rPr lang="en-US" smtClean="0">
                              <a:latin typeface="Cambria Math" panose="02040503050406030204" pitchFamily="18" charset="0"/>
                            </a:rPr>
                            <m:t>𝑥</m:t>
                          </m:r>
                        </m:e>
                      </m:d>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𝑥</m:t>
                      </m:r>
                      <m:r>
                        <a:rPr lang="en-US">
                          <a:latin typeface="Cambria Math" panose="02040503050406030204" pitchFamily="18" charset="0"/>
                        </a:rPr>
                        <m:t>+3</m:t>
                      </m:r>
                    </m:oMath>
                  </m:oMathPara>
                </a14:m>
                <a:endParaRPr lang="en-US" dirty="0"/>
              </a:p>
              <a:p>
                <a:endParaRPr lang="en-US" dirty="0"/>
              </a:p>
              <a:p>
                <a:endParaRPr lang="en-US" dirty="0"/>
              </a:p>
              <a:p>
                <a:endParaRPr lang="en-US" dirty="0"/>
              </a:p>
              <a:p>
                <a:r>
                  <a:rPr lang="en-US" dirty="0"/>
                  <a:t>      x = -6, x=6, y=0</a:t>
                </a:r>
              </a:p>
            </p:txBody>
          </p:sp>
        </mc:Choice>
        <mc:Fallback xmlns="">
          <p:sp>
            <p:nvSpPr>
              <p:cNvPr id="5" name="TextBox 4">
                <a:extLst>
                  <a:ext uri="{FF2B5EF4-FFF2-40B4-BE49-F238E27FC236}">
                    <a16:creationId xmlns:a16="http://schemas.microsoft.com/office/drawing/2014/main" id="{07D403BF-F22F-7C46-85AD-13C4ABCF5A2D}"/>
                  </a:ext>
                </a:extLst>
              </p:cNvPr>
              <p:cNvSpPr txBox="1">
                <a:spLocks noRot="1" noChangeAspect="1" noMove="1" noResize="1" noEditPoints="1" noAdjustHandles="1" noChangeArrowheads="1" noChangeShapeType="1" noTextEdit="1"/>
              </p:cNvSpPr>
              <p:nvPr/>
            </p:nvSpPr>
            <p:spPr>
              <a:xfrm>
                <a:off x="2451327" y="3232474"/>
                <a:ext cx="2645229" cy="1718932"/>
              </a:xfrm>
              <a:prstGeom prst="rect">
                <a:avLst/>
              </a:prstGeom>
              <a:blipFill>
                <a:blip r:embed="rId3"/>
                <a:stretch>
                  <a:fillRect b="-5147"/>
                </a:stretch>
              </a:blipFill>
            </p:spPr>
            <p:txBody>
              <a:bodyPr/>
              <a:lstStyle/>
              <a:p>
                <a:r>
                  <a:rPr lang="en-US">
                    <a:noFill/>
                  </a:rPr>
                  <a:t> </a:t>
                </a:r>
              </a:p>
            </p:txBody>
          </p:sp>
        </mc:Fallback>
      </mc:AlternateContent>
    </p:spTree>
    <p:extLst>
      <p:ext uri="{BB962C8B-B14F-4D97-AF65-F5344CB8AC3E}">
        <p14:creationId xmlns:p14="http://schemas.microsoft.com/office/powerpoint/2010/main" val="17174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a:xfrm>
            <a:off x="838199" y="365125"/>
            <a:ext cx="10613571" cy="1325563"/>
          </a:xfrm>
        </p:spPr>
        <p:txBody>
          <a:bodyPr/>
          <a:lstStyle/>
          <a:p>
            <a:r>
              <a:rPr lang="en-US" dirty="0"/>
              <a:t>When you type that in, this is what you should see:</a:t>
            </a:r>
          </a:p>
        </p:txBody>
      </p:sp>
      <p:pic>
        <p:nvPicPr>
          <p:cNvPr id="10" name="Content Placeholder 9" descr="Chart, line chart&#10;&#10;Description automatically generated">
            <a:extLst>
              <a:ext uri="{FF2B5EF4-FFF2-40B4-BE49-F238E27FC236}">
                <a16:creationId xmlns:a16="http://schemas.microsoft.com/office/drawing/2014/main" id="{9136CC03-1CC2-9445-863A-86D257F20497}"/>
              </a:ext>
            </a:extLst>
          </p:cNvPr>
          <p:cNvPicPr>
            <a:picLocks noGrp="1" noChangeAspect="1"/>
          </p:cNvPicPr>
          <p:nvPr>
            <p:ph idx="1"/>
          </p:nvPr>
        </p:nvPicPr>
        <p:blipFill>
          <a:blip r:embed="rId2"/>
          <a:stretch>
            <a:fillRect/>
          </a:stretch>
        </p:blipFill>
        <p:spPr>
          <a:xfrm>
            <a:off x="0" y="1839686"/>
            <a:ext cx="12192000" cy="4256901"/>
          </a:xfrm>
        </p:spPr>
      </p:pic>
    </p:spTree>
    <p:extLst>
      <p:ext uri="{BB962C8B-B14F-4D97-AF65-F5344CB8AC3E}">
        <p14:creationId xmlns:p14="http://schemas.microsoft.com/office/powerpoint/2010/main" val="427078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normAutofit/>
          </a:bodyPr>
          <a:lstStyle/>
          <a:p>
            <a:r>
              <a:rPr lang="en-US" dirty="0"/>
              <a:t> </a:t>
            </a:r>
            <a:br>
              <a:rPr lang="en-US" dirty="0"/>
            </a:br>
            <a:r>
              <a:rPr lang="en-US" dirty="0"/>
              <a:t>Step 2: Shade the bounded region. </a:t>
            </a:r>
          </a:p>
        </p:txBody>
      </p:sp>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p:txBody>
          <a:bodyPr/>
          <a:lstStyle/>
          <a:p>
            <a:pPr marL="0" indent="0">
              <a:buNone/>
            </a:pPr>
            <a:endParaRPr lang="en-US" dirty="0"/>
          </a:p>
          <a:p>
            <a:pPr marL="0" indent="0">
              <a:buNone/>
            </a:pPr>
            <a:r>
              <a:rPr lang="en-US" dirty="0"/>
              <a:t>Inequality for y: ______________</a:t>
            </a:r>
          </a:p>
          <a:p>
            <a:pPr marL="0" indent="0">
              <a:buNone/>
            </a:pPr>
            <a:endParaRPr lang="en-US" dirty="0"/>
          </a:p>
          <a:p>
            <a:pPr marL="0" indent="0">
              <a:buNone/>
            </a:pPr>
            <a:r>
              <a:rPr lang="en-US" dirty="0"/>
              <a:t>Inequality for x: ______________</a:t>
            </a:r>
          </a:p>
          <a:p>
            <a:pPr marL="0" indent="0">
              <a:buNone/>
            </a:pPr>
            <a:endParaRPr lang="en-US" dirty="0"/>
          </a:p>
          <a:p>
            <a:pPr marL="0" indent="0">
              <a:buNone/>
            </a:pPr>
            <a:r>
              <a:rPr lang="en-US" dirty="0"/>
              <a:t>What you will type into Desmos: ___________________</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317B1B-1760-064A-8F5C-BA1CE517A437}"/>
                  </a:ext>
                </a:extLst>
              </p:cNvPr>
              <p:cNvSpPr txBox="1"/>
              <p:nvPr/>
            </p:nvSpPr>
            <p:spPr>
              <a:xfrm>
                <a:off x="3940628" y="2558142"/>
                <a:ext cx="5540829"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b="0" dirty="0">
                  <a:ea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≤6</m:t>
                      </m:r>
                    </m:oMath>
                  </m:oMathPara>
                </a14:m>
                <a:endParaRPr lang="en-US" b="0" dirty="0">
                  <a:ea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pPr algn="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a14:m>
                <a:r>
                  <a:rPr lang="en-US" dirty="0"/>
                  <a:t>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≤6</m:t>
                    </m:r>
                  </m:oMath>
                </a14:m>
                <a:r>
                  <a:rPr lang="en-US" dirty="0"/>
                  <a:t>}</a:t>
                </a:r>
              </a:p>
            </p:txBody>
          </p:sp>
        </mc:Choice>
        <mc:Fallback xmlns="">
          <p:sp>
            <p:nvSpPr>
              <p:cNvPr id="4" name="TextBox 3">
                <a:extLst>
                  <a:ext uri="{FF2B5EF4-FFF2-40B4-BE49-F238E27FC236}">
                    <a16:creationId xmlns:a16="http://schemas.microsoft.com/office/drawing/2014/main" id="{11317B1B-1760-064A-8F5C-BA1CE517A437}"/>
                  </a:ext>
                </a:extLst>
              </p:cNvPr>
              <p:cNvSpPr txBox="1">
                <a:spLocks noRot="1" noChangeAspect="1" noMove="1" noResize="1" noEditPoints="1" noAdjustHandles="1" noChangeArrowheads="1" noChangeShapeType="1" noTextEdit="1"/>
              </p:cNvSpPr>
              <p:nvPr/>
            </p:nvSpPr>
            <p:spPr>
              <a:xfrm>
                <a:off x="3940628" y="2558142"/>
                <a:ext cx="5540829" cy="2585323"/>
              </a:xfrm>
              <a:prstGeom prst="rect">
                <a:avLst/>
              </a:prstGeom>
              <a:blipFill>
                <a:blip r:embed="rId2"/>
                <a:stretch>
                  <a:fillRect r="-915" b="-2439"/>
                </a:stretch>
              </a:blipFill>
            </p:spPr>
            <p:txBody>
              <a:bodyPr/>
              <a:lstStyle/>
              <a:p>
                <a:r>
                  <a:rPr lang="en-US">
                    <a:noFill/>
                  </a:rPr>
                  <a:t> </a:t>
                </a:r>
              </a:p>
            </p:txBody>
          </p:sp>
        </mc:Fallback>
      </mc:AlternateContent>
    </p:spTree>
    <p:extLst>
      <p:ext uri="{BB962C8B-B14F-4D97-AF65-F5344CB8AC3E}">
        <p14:creationId xmlns:p14="http://schemas.microsoft.com/office/powerpoint/2010/main" val="36478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lstStyle/>
          <a:p>
            <a:r>
              <a:rPr lang="en-US" dirty="0"/>
              <a:t>This is what we see when we do this:</a:t>
            </a:r>
          </a:p>
        </p:txBody>
      </p:sp>
      <p:pic>
        <p:nvPicPr>
          <p:cNvPr id="5" name="Content Placeholder 4" descr="Chart, line chart&#10;&#10;Description automatically generated">
            <a:extLst>
              <a:ext uri="{FF2B5EF4-FFF2-40B4-BE49-F238E27FC236}">
                <a16:creationId xmlns:a16="http://schemas.microsoft.com/office/drawing/2014/main" id="{265C3001-3273-2C49-8885-D8651E8589FE}"/>
              </a:ext>
            </a:extLst>
          </p:cNvPr>
          <p:cNvPicPr>
            <a:picLocks noGrp="1" noChangeAspect="1"/>
          </p:cNvPicPr>
          <p:nvPr>
            <p:ph idx="1"/>
          </p:nvPr>
        </p:nvPicPr>
        <p:blipFill>
          <a:blip r:embed="rId2"/>
          <a:stretch>
            <a:fillRect/>
          </a:stretch>
        </p:blipFill>
        <p:spPr>
          <a:xfrm>
            <a:off x="0" y="1690688"/>
            <a:ext cx="12192000" cy="4752974"/>
          </a:xfrm>
        </p:spPr>
      </p:pic>
    </p:spTree>
    <p:extLst>
      <p:ext uri="{BB962C8B-B14F-4D97-AF65-F5344CB8AC3E}">
        <p14:creationId xmlns:p14="http://schemas.microsoft.com/office/powerpoint/2010/main" val="395345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normAutofit/>
          </a:bodyPr>
          <a:lstStyle/>
          <a:p>
            <a:r>
              <a:rPr lang="en-US" dirty="0"/>
              <a:t>Step 3: Solve for the area, then use Desmos to check your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p:txBody>
              <a:bodyPr>
                <a:normAutofit fontScale="85000" lnSpcReduction="10000"/>
              </a:bodyPr>
              <a:lstStyle/>
              <a:p>
                <a:pPr marL="0" indent="0">
                  <a:lnSpc>
                    <a:spcPct val="150000"/>
                  </a:lnSpc>
                  <a:buNone/>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6</m:t>
                          </m:r>
                        </m:sub>
                        <m:sup>
                          <m:r>
                            <a:rPr lang="en-US" b="0" i="1" smtClean="0">
                              <a:latin typeface="Cambria Math" panose="02040503050406030204" pitchFamily="18" charset="0"/>
                            </a:rPr>
                            <m:t>6</m:t>
                          </m:r>
                        </m:sup>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r>
                                <a:rPr lang="en-US" b="0" i="1" smtClean="0">
                                  <a:latin typeface="Cambria Math" panose="02040503050406030204" pitchFamily="18" charset="0"/>
                                </a:rPr>
                                <m:t>+3</m:t>
                              </m:r>
                            </m:e>
                          </m:d>
                          <m:r>
                            <a:rPr lang="en-US" b="0" i="1" smtClean="0">
                              <a:latin typeface="Cambria Math" panose="02040503050406030204" pitchFamily="18" charset="0"/>
                            </a:rPr>
                            <m:t>𝑑𝑥</m:t>
                          </m:r>
                        </m:e>
                      </m:nary>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=−6</m:t>
                          </m:r>
                        </m:sub>
                        <m:sup>
                          <m:r>
                            <a:rPr lang="en-US" b="0" i="1" smtClean="0">
                              <a:latin typeface="Cambria Math" panose="02040503050406030204" pitchFamily="18" charset="0"/>
                            </a:rPr>
                            <m:t>𝑥</m:t>
                          </m:r>
                          <m:r>
                            <a:rPr lang="en-US" b="0" i="1" smtClean="0">
                              <a:latin typeface="Cambria Math" panose="02040503050406030204" pitchFamily="18" charset="0"/>
                            </a:rPr>
                            <m:t>=6</m:t>
                          </m:r>
                        </m:sup>
                      </m:sSubSup>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Sup>
                            <m:sSupPr>
                              <m:ctrlPr>
                                <a:rPr lang="en-US" i="1">
                                  <a:latin typeface="Cambria Math" panose="02040503050406030204" pitchFamily="18" charset="0"/>
                                </a:rPr>
                              </m:ctrlPr>
                            </m:sSupPr>
                            <m:e>
                              <m:r>
                                <a:rPr lang="en-US" b="0" i="1" smtClean="0">
                                  <a:latin typeface="Cambria Math" panose="02040503050406030204" pitchFamily="18" charset="0"/>
                                </a:rPr>
                                <m:t>(6)</m:t>
                              </m:r>
                            </m:e>
                            <m:sup>
                              <m:r>
                                <a:rPr lang="en-US" i="1">
                                  <a:latin typeface="Cambria Math" panose="02040503050406030204" pitchFamily="18" charset="0"/>
                                </a:rPr>
                                <m:t>2</m:t>
                              </m:r>
                            </m:sup>
                          </m:sSup>
                          <m:r>
                            <a:rPr lang="en-US" i="1">
                              <a:latin typeface="Cambria Math" panose="02040503050406030204" pitchFamily="18" charset="0"/>
                            </a:rPr>
                            <m:t>+3</m:t>
                          </m:r>
                          <m:r>
                            <a:rPr lang="en-US" b="0" i="1" smtClean="0">
                              <a:latin typeface="Cambria Math" panose="02040503050406030204" pitchFamily="18" charset="0"/>
                            </a:rPr>
                            <m:t>(6)</m:t>
                          </m:r>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Sup>
                        <m:sSupPr>
                          <m:ctrlPr>
                            <a:rPr lang="en-US" i="1">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−6</m:t>
                              </m:r>
                            </m:e>
                          </m:d>
                        </m:e>
                        <m:sup>
                          <m:r>
                            <a:rPr lang="en-US" i="1">
                              <a:latin typeface="Cambria Math" panose="02040503050406030204" pitchFamily="18" charset="0"/>
                            </a:rPr>
                            <m:t>2</m:t>
                          </m:r>
                        </m:sup>
                      </m:sSup>
                      <m:r>
                        <a:rPr lang="en-US" i="1">
                          <a:latin typeface="Cambria Math" panose="02040503050406030204" pitchFamily="18" charset="0"/>
                        </a:rPr>
                        <m:t>+3</m:t>
                      </m:r>
                      <m:r>
                        <a:rPr lang="en-US" b="0" i="1" smtClean="0">
                          <a:latin typeface="Cambria Math" panose="02040503050406030204" pitchFamily="18" charset="0"/>
                        </a:rPr>
                        <m:t>(−6)</m:t>
                      </m:r>
                      <m:r>
                        <a:rPr lang="en-US" i="1">
                          <a:latin typeface="Cambria Math" panose="02040503050406030204" pitchFamily="18" charset="0"/>
                        </a:rPr>
                        <m:t>)</m:t>
                      </m:r>
                    </m:oMath>
                  </m:oMathPara>
                </a14:m>
                <a:endParaRPr lang="en-US" dirty="0"/>
              </a:p>
              <a:p>
                <a:pPr marL="0" indent="0" algn="ctr">
                  <a:lnSpc>
                    <a:spcPct val="150000"/>
                  </a:lnSpc>
                  <a:buNone/>
                </a:pPr>
                <a14:m>
                  <m:oMath xmlns:m="http://schemas.openxmlformats.org/officeDocument/2006/math">
                    <m:r>
                      <a:rPr lang="en-US" b="0" i="1" smtClean="0">
                        <a:latin typeface="Cambria Math" panose="02040503050406030204" pitchFamily="18" charset="0"/>
                      </a:rPr>
                      <m:t>=36</m:t>
                    </m:r>
                  </m:oMath>
                </a14:m>
                <a:r>
                  <a:rPr lang="en-US" dirty="0"/>
                  <a:t> units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47578D2-6DB2-B044-8188-6E36AC5424D5}"/>
                  </a:ext>
                </a:extLst>
              </p:cNvPr>
              <p:cNvSpPr>
                <a:spLocks noGrp="1" noRot="1" noChangeAspect="1" noMove="1" noResize="1" noEditPoints="1" noAdjustHandles="1" noChangeArrowheads="1" noChangeShapeType="1" noTextEdit="1"/>
              </p:cNvSpPr>
              <p:nvPr>
                <p:ph idx="1"/>
              </p:nvPr>
            </p:nvSpPr>
            <p:spPr>
              <a:blipFill>
                <a:blip r:embed="rId2"/>
                <a:stretch>
                  <a:fillRect t="-28571"/>
                </a:stretch>
              </a:blipFill>
            </p:spPr>
            <p:txBody>
              <a:bodyPr/>
              <a:lstStyle/>
              <a:p>
                <a:r>
                  <a:rPr lang="en-US">
                    <a:noFill/>
                  </a:rPr>
                  <a:t> </a:t>
                </a:r>
              </a:p>
            </p:txBody>
          </p:sp>
        </mc:Fallback>
      </mc:AlternateContent>
    </p:spTree>
    <p:extLst>
      <p:ext uri="{BB962C8B-B14F-4D97-AF65-F5344CB8AC3E}">
        <p14:creationId xmlns:p14="http://schemas.microsoft.com/office/powerpoint/2010/main" val="28795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normAutofit/>
          </a:bodyPr>
          <a:lstStyle/>
          <a:p>
            <a:r>
              <a:rPr lang="en-US" dirty="0"/>
              <a:t>Step 3: Solve for the area, then use Desmos to check your answer.</a:t>
            </a:r>
          </a:p>
        </p:txBody>
      </p:sp>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Integral you will type into Desmos: _______________</a:t>
            </a:r>
          </a:p>
          <a:p>
            <a:pPr marL="0" indent="0">
              <a:buNone/>
            </a:pPr>
            <a:endParaRPr lang="en-US" dirty="0"/>
          </a:p>
          <a:p>
            <a:pPr marL="0" indent="0">
              <a:buNone/>
            </a:pPr>
            <a:r>
              <a:rPr lang="en-US" dirty="0"/>
              <a:t>Answer: ______________ units</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E9E07-66FA-C442-B42B-3F551F0B11D2}"/>
                  </a:ext>
                </a:extLst>
              </p:cNvPr>
              <p:cNvSpPr txBox="1"/>
              <p:nvPr/>
            </p:nvSpPr>
            <p:spPr>
              <a:xfrm>
                <a:off x="3309258" y="2741023"/>
                <a:ext cx="5614150" cy="1892378"/>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rPr>
                            <m:t>6</m:t>
                          </m:r>
                        </m:sub>
                        <m:sup>
                          <m:r>
                            <a:rPr lang="en-US" sz="2000" b="0" i="1" smtClean="0">
                              <a:latin typeface="Cambria Math" panose="02040503050406030204" pitchFamily="18" charset="0"/>
                            </a:rPr>
                            <m:t>6</m:t>
                          </m:r>
                        </m:sup>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r>
                            <a:rPr lang="en-US" sz="2000" b="0" i="1" smtClean="0">
                              <a:latin typeface="Cambria Math" panose="02040503050406030204" pitchFamily="18" charset="0"/>
                            </a:rPr>
                            <m:t>𝑑𝑥</m:t>
                          </m:r>
                        </m:e>
                      </m:nary>
                    </m:oMath>
                  </m:oMathPara>
                </a14:m>
                <a:endParaRPr lang="en-US" dirty="0"/>
              </a:p>
              <a:p>
                <a:endParaRPr lang="en-US" dirty="0"/>
              </a:p>
              <a:p>
                <a:endParaRPr lang="en-US" dirty="0"/>
              </a:p>
              <a:p>
                <a:r>
                  <a:rPr lang="en-US" sz="3600" dirty="0"/>
                  <a:t>36</a:t>
                </a:r>
              </a:p>
            </p:txBody>
          </p:sp>
        </mc:Choice>
        <mc:Fallback xmlns="">
          <p:sp>
            <p:nvSpPr>
              <p:cNvPr id="4" name="TextBox 3">
                <a:extLst>
                  <a:ext uri="{FF2B5EF4-FFF2-40B4-BE49-F238E27FC236}">
                    <a16:creationId xmlns:a16="http://schemas.microsoft.com/office/drawing/2014/main" id="{745E9E07-66FA-C442-B42B-3F551F0B11D2}"/>
                  </a:ext>
                </a:extLst>
              </p:cNvPr>
              <p:cNvSpPr txBox="1">
                <a:spLocks noRot="1" noChangeAspect="1" noMove="1" noResize="1" noEditPoints="1" noAdjustHandles="1" noChangeArrowheads="1" noChangeShapeType="1" noTextEdit="1"/>
              </p:cNvSpPr>
              <p:nvPr/>
            </p:nvSpPr>
            <p:spPr>
              <a:xfrm>
                <a:off x="3309258" y="2741023"/>
                <a:ext cx="5614150" cy="1892378"/>
              </a:xfrm>
              <a:prstGeom prst="rect">
                <a:avLst/>
              </a:prstGeom>
              <a:blipFill>
                <a:blip r:embed="rId2"/>
                <a:stretch>
                  <a:fillRect l="-3160" t="-64430" b="-38255"/>
                </a:stretch>
              </a:blipFill>
            </p:spPr>
            <p:txBody>
              <a:bodyPr/>
              <a:lstStyle/>
              <a:p>
                <a:r>
                  <a:rPr lang="en-US">
                    <a:noFill/>
                  </a:rPr>
                  <a:t> </a:t>
                </a:r>
              </a:p>
            </p:txBody>
          </p:sp>
        </mc:Fallback>
      </mc:AlternateContent>
    </p:spTree>
    <p:extLst>
      <p:ext uri="{BB962C8B-B14F-4D97-AF65-F5344CB8AC3E}">
        <p14:creationId xmlns:p14="http://schemas.microsoft.com/office/powerpoint/2010/main" val="31698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lstStyle/>
          <a:p>
            <a:r>
              <a:rPr lang="en-US" dirty="0"/>
              <a:t>This is what we see when we do this:</a:t>
            </a:r>
          </a:p>
        </p:txBody>
      </p:sp>
      <p:pic>
        <p:nvPicPr>
          <p:cNvPr id="5" name="Content Placeholder 4" descr="Chart&#10;&#10;Description automatically generated">
            <a:extLst>
              <a:ext uri="{FF2B5EF4-FFF2-40B4-BE49-F238E27FC236}">
                <a16:creationId xmlns:a16="http://schemas.microsoft.com/office/drawing/2014/main" id="{E8C9EDE9-5C7B-2D45-9EBA-815B40250873}"/>
              </a:ext>
            </a:extLst>
          </p:cNvPr>
          <p:cNvPicPr>
            <a:picLocks noGrp="1" noChangeAspect="1"/>
          </p:cNvPicPr>
          <p:nvPr>
            <p:ph idx="1"/>
          </p:nvPr>
        </p:nvPicPr>
        <p:blipFill>
          <a:blip r:embed="rId2"/>
          <a:stretch>
            <a:fillRect/>
          </a:stretch>
        </p:blipFill>
        <p:spPr>
          <a:xfrm>
            <a:off x="0" y="1565049"/>
            <a:ext cx="12192000" cy="5083215"/>
          </a:xfrm>
        </p:spPr>
      </p:pic>
    </p:spTree>
    <p:extLst>
      <p:ext uri="{BB962C8B-B14F-4D97-AF65-F5344CB8AC3E}">
        <p14:creationId xmlns:p14="http://schemas.microsoft.com/office/powerpoint/2010/main" val="363028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lstStyle/>
          <a:p>
            <a:r>
              <a:rPr lang="en-US" dirty="0"/>
              <a:t>Wrap up: What are the benefits of using Desmos?</a:t>
            </a:r>
          </a:p>
        </p:txBody>
      </p:sp>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p:txBody>
          <a:bodyPr/>
          <a:lstStyle/>
          <a:p>
            <a:pPr marL="0" indent="0">
              <a:buNone/>
            </a:pPr>
            <a:r>
              <a:rPr lang="en-US" dirty="0"/>
              <a:t>As we can see, Desmos is not only able to help us graph, but also visualizing the area by shading the appropriate region and calculating the integral to check our work. We will continue to use Desmos as we dive deeper into finding the area under a curve and begin more complex topics such as finding volume by rotating around a fixed line.</a:t>
            </a:r>
          </a:p>
        </p:txBody>
      </p:sp>
    </p:spTree>
    <p:extLst>
      <p:ext uri="{BB962C8B-B14F-4D97-AF65-F5344CB8AC3E}">
        <p14:creationId xmlns:p14="http://schemas.microsoft.com/office/powerpoint/2010/main" val="41349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D39089"/>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94636CB-931C-DA49-9241-5A8798BBC216}"/>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What does area under a curve mean and how do we find it?</a:t>
            </a:r>
          </a:p>
        </p:txBody>
      </p:sp>
      <p:sp>
        <p:nvSpPr>
          <p:cNvPr id="3" name="Content Placeholder 2">
            <a:extLst>
              <a:ext uri="{FF2B5EF4-FFF2-40B4-BE49-F238E27FC236}">
                <a16:creationId xmlns:a16="http://schemas.microsoft.com/office/drawing/2014/main" id="{CB680295-A5C1-FC44-A8E5-BBA6337EE162}"/>
              </a:ext>
            </a:extLst>
          </p:cNvPr>
          <p:cNvSpPr>
            <a:spLocks noGrp="1"/>
          </p:cNvSpPr>
          <p:nvPr>
            <p:ph idx="1"/>
          </p:nvPr>
        </p:nvSpPr>
        <p:spPr>
          <a:xfrm>
            <a:off x="6095999" y="713313"/>
            <a:ext cx="5257801" cy="5431376"/>
          </a:xfrm>
        </p:spPr>
        <p:txBody>
          <a:bodyPr anchor="ctr">
            <a:normAutofit/>
          </a:bodyPr>
          <a:lstStyle/>
          <a:p>
            <a:pPr marL="0" indent="0" algn="ctr">
              <a:lnSpc>
                <a:spcPct val="150000"/>
              </a:lnSpc>
              <a:buNone/>
            </a:pPr>
            <a:r>
              <a:rPr lang="en-US" sz="2000" dirty="0"/>
              <a:t>Area under a curve means the area above the x-axis but below the given function. We have already gone over how to integrate a variety of functions, so today we will be using technology to visualize and solve for area bounded by specific equations or regions. To find the area is simply to find the appropriately bounded integral of the function you are given. Let’s try it!</a:t>
            </a:r>
          </a:p>
        </p:txBody>
      </p:sp>
    </p:spTree>
    <p:extLst>
      <p:ext uri="{BB962C8B-B14F-4D97-AF65-F5344CB8AC3E}">
        <p14:creationId xmlns:p14="http://schemas.microsoft.com/office/powerpoint/2010/main" val="8601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0784-785F-4B45-9EE5-5A71CFCF0446}"/>
              </a:ext>
            </a:extLst>
          </p:cNvPr>
          <p:cNvSpPr>
            <a:spLocks noGrp="1"/>
          </p:cNvSpPr>
          <p:nvPr>
            <p:ph type="title"/>
          </p:nvPr>
        </p:nvSpPr>
        <p:spPr/>
        <p:txBody>
          <a:bodyPr/>
          <a:lstStyle/>
          <a:p>
            <a:r>
              <a:rPr lang="en-US" dirty="0"/>
              <a:t>To begin, visit the following website on your favorite search engine:</a:t>
            </a:r>
          </a:p>
        </p:txBody>
      </p:sp>
      <p:sp>
        <p:nvSpPr>
          <p:cNvPr id="3" name="Content Placeholder 2">
            <a:extLst>
              <a:ext uri="{FF2B5EF4-FFF2-40B4-BE49-F238E27FC236}">
                <a16:creationId xmlns:a16="http://schemas.microsoft.com/office/drawing/2014/main" id="{4AAE1607-B5DB-DD4B-811D-378AD6EB8B00}"/>
              </a:ext>
            </a:extLst>
          </p:cNvPr>
          <p:cNvSpPr>
            <a:spLocks noGrp="1"/>
          </p:cNvSpPr>
          <p:nvPr>
            <p:ph idx="1"/>
          </p:nvPr>
        </p:nvSpPr>
        <p:spPr/>
        <p:txBody>
          <a:bodyPr/>
          <a:lstStyle/>
          <a:p>
            <a:endParaRPr lang="en-US" dirty="0"/>
          </a:p>
          <a:p>
            <a:pPr marL="0" indent="0" algn="ctr">
              <a:buNone/>
            </a:pPr>
            <a:r>
              <a:rPr lang="en-US" dirty="0">
                <a:hlinkClick r:id="rId2"/>
              </a:rPr>
              <a:t>www.desmos.com</a:t>
            </a:r>
            <a:endParaRPr lang="en-US" dirty="0"/>
          </a:p>
          <a:p>
            <a:pPr marL="0" indent="0" algn="ctr">
              <a:buNone/>
            </a:pPr>
            <a:endParaRPr lang="en-US" dirty="0"/>
          </a:p>
          <a:p>
            <a:pPr marL="0" indent="0" algn="ctr">
              <a:buNone/>
            </a:pPr>
            <a:r>
              <a:rPr lang="en-US" dirty="0"/>
              <a:t>Once here, click “</a:t>
            </a:r>
            <a:r>
              <a:rPr lang="en-US" dirty="0">
                <a:highlight>
                  <a:srgbClr val="FFFF00"/>
                </a:highlight>
              </a:rPr>
              <a:t>Graphing Calculator</a:t>
            </a:r>
            <a:r>
              <a:rPr lang="en-US" dirty="0"/>
              <a:t>”</a:t>
            </a:r>
          </a:p>
        </p:txBody>
      </p:sp>
    </p:spTree>
    <p:extLst>
      <p:ext uri="{BB962C8B-B14F-4D97-AF65-F5344CB8AC3E}">
        <p14:creationId xmlns:p14="http://schemas.microsoft.com/office/powerpoint/2010/main" val="4778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1D30784-785F-4B45-9EE5-5A71CFCF0446}"/>
                  </a:ext>
                </a:extLst>
              </p:cNvPr>
              <p:cNvSpPr>
                <a:spLocks noGrp="1"/>
              </p:cNvSpPr>
              <p:nvPr>
                <p:ph type="title"/>
              </p:nvPr>
            </p:nvSpPr>
            <p:spPr/>
            <p:txBody>
              <a:bodyPr>
                <a:normAutofit/>
              </a:bodyPr>
              <a:lstStyle/>
              <a:p>
                <a:r>
                  <a:rPr lang="en-US" dirty="0"/>
                  <a:t>1. Find the area under the curve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+2</m:t>
                    </m:r>
                  </m:oMath>
                </a14:m>
                <a:r>
                  <a:rPr lang="en-US" dirty="0"/>
                  <a:t> bounded by x=-1, x=2, and the x-axis.</a:t>
                </a:r>
              </a:p>
            </p:txBody>
          </p:sp>
        </mc:Choice>
        <mc:Fallback xmlns="">
          <p:sp>
            <p:nvSpPr>
              <p:cNvPr id="2" name="Title 1">
                <a:extLst>
                  <a:ext uri="{FF2B5EF4-FFF2-40B4-BE49-F238E27FC236}">
                    <a16:creationId xmlns:a16="http://schemas.microsoft.com/office/drawing/2014/main" id="{01D30784-785F-4B45-9EE5-5A71CFCF0446}"/>
                  </a:ext>
                </a:extLst>
              </p:cNvPr>
              <p:cNvSpPr>
                <a:spLocks noGrp="1" noRot="1" noChangeAspect="1" noMove="1" noResize="1" noEditPoints="1" noAdjustHandles="1" noChangeArrowheads="1" noChangeShapeType="1" noTextEdit="1"/>
              </p:cNvSpPr>
              <p:nvPr>
                <p:ph type="title"/>
              </p:nvPr>
            </p:nvSpPr>
            <p:spPr>
              <a:blipFill>
                <a:blip r:embed="rId2"/>
                <a:stretch>
                  <a:fillRect l="-2171" t="-5714" b="-1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AE1607-B5DB-DD4B-811D-378AD6EB8B00}"/>
                  </a:ext>
                </a:extLst>
              </p:cNvPr>
              <p:cNvSpPr>
                <a:spLocks noGrp="1"/>
              </p:cNvSpPr>
              <p:nvPr>
                <p:ph idx="1"/>
              </p:nvPr>
            </p:nvSpPr>
            <p:spPr/>
            <p:txBody>
              <a:bodyPr/>
              <a:lstStyle/>
              <a:p>
                <a:pPr marL="0" indent="0">
                  <a:buNone/>
                </a:pPr>
                <a:r>
                  <a:rPr lang="en-US" dirty="0"/>
                  <a:t>Step 1: Determine your bounds and function and type them each into a separate line in Desmos.</a:t>
                </a:r>
              </a:p>
              <a:p>
                <a:endParaRPr lang="en-US" dirty="0"/>
              </a:p>
              <a:p>
                <a:pPr marL="0" indent="0">
                  <a:buNone/>
                </a:pPr>
                <a:r>
                  <a:rPr lang="en-US" dirty="0"/>
                  <a:t>Here, we are told that our function is </a:t>
                </a:r>
                <a14:m>
                  <m:oMath xmlns:m="http://schemas.openxmlformats.org/officeDocument/2006/math">
                    <m:r>
                      <a:rPr lang="en-US" b="1" i="1">
                        <a:latin typeface="Cambria Math" panose="02040503050406030204" pitchFamily="18" charset="0"/>
                      </a:rPr>
                      <m:t>𝒇</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oMath>
                </a14:m>
                <a:r>
                  <a:rPr lang="en-US" dirty="0"/>
                  <a:t>. We are also told that there are two x-bounds, which are </a:t>
                </a:r>
                <a:r>
                  <a:rPr lang="en-US" b="1" dirty="0"/>
                  <a:t>x=-1</a:t>
                </a:r>
                <a:r>
                  <a:rPr lang="en-US" dirty="0"/>
                  <a:t> and </a:t>
                </a:r>
                <a:r>
                  <a:rPr lang="en-US" b="1" dirty="0"/>
                  <a:t>x=2</a:t>
                </a:r>
                <a:r>
                  <a:rPr lang="en-US" dirty="0"/>
                  <a:t>. Lastly, we know that the final bound is the x-axis which is also known as </a:t>
                </a:r>
                <a:r>
                  <a:rPr lang="en-US" b="1" dirty="0"/>
                  <a:t>y=0</a:t>
                </a:r>
                <a:r>
                  <a:rPr lang="en-US" dirty="0"/>
                  <a:t>. </a:t>
                </a:r>
              </a:p>
            </p:txBody>
          </p:sp>
        </mc:Choice>
        <mc:Fallback xmlns="">
          <p:sp>
            <p:nvSpPr>
              <p:cNvPr id="3" name="Content Placeholder 2">
                <a:extLst>
                  <a:ext uri="{FF2B5EF4-FFF2-40B4-BE49-F238E27FC236}">
                    <a16:creationId xmlns:a16="http://schemas.microsoft.com/office/drawing/2014/main" id="{4AAE1607-B5DB-DD4B-811D-378AD6EB8B00}"/>
                  </a:ext>
                </a:extLst>
              </p:cNvPr>
              <p:cNvSpPr>
                <a:spLocks noGrp="1" noRot="1" noChangeAspect="1" noMove="1" noResize="1" noEditPoints="1" noAdjustHandles="1" noChangeArrowheads="1" noChangeShapeType="1" noTextEdit="1"/>
              </p:cNvSpPr>
              <p:nvPr>
                <p:ph idx="1"/>
              </p:nvPr>
            </p:nvSpPr>
            <p:spPr>
              <a:blipFill>
                <a:blip r:embed="rId3"/>
                <a:stretch>
                  <a:fillRect l="-1206" t="-1520" r="-1930"/>
                </a:stretch>
              </a:blipFill>
            </p:spPr>
            <p:txBody>
              <a:bodyPr/>
              <a:lstStyle/>
              <a:p>
                <a:r>
                  <a:rPr lang="en-US">
                    <a:noFill/>
                  </a:rPr>
                  <a:t> </a:t>
                </a:r>
              </a:p>
            </p:txBody>
          </p:sp>
        </mc:Fallback>
      </mc:AlternateContent>
    </p:spTree>
    <p:extLst>
      <p:ext uri="{BB962C8B-B14F-4D97-AF65-F5344CB8AC3E}">
        <p14:creationId xmlns:p14="http://schemas.microsoft.com/office/powerpoint/2010/main" val="9813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0784-785F-4B45-9EE5-5A71CFCF0446}"/>
              </a:ext>
            </a:extLst>
          </p:cNvPr>
          <p:cNvSpPr>
            <a:spLocks noGrp="1"/>
          </p:cNvSpPr>
          <p:nvPr>
            <p:ph type="title"/>
          </p:nvPr>
        </p:nvSpPr>
        <p:spPr/>
        <p:txBody>
          <a:bodyPr>
            <a:normAutofit/>
          </a:bodyPr>
          <a:lstStyle/>
          <a:p>
            <a:r>
              <a:rPr lang="en-US" dirty="0"/>
              <a:t>When we type four equations into Desmos, this is what we should see:</a:t>
            </a:r>
          </a:p>
        </p:txBody>
      </p:sp>
      <p:pic>
        <p:nvPicPr>
          <p:cNvPr id="4" name="Content Placeholder 3" descr="Chart, line chart&#10;&#10;Description automatically generated">
            <a:extLst>
              <a:ext uri="{FF2B5EF4-FFF2-40B4-BE49-F238E27FC236}">
                <a16:creationId xmlns:a16="http://schemas.microsoft.com/office/drawing/2014/main" id="{8F1A8FC4-AD68-C144-A9F3-9AFB0325049F}"/>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90688"/>
            <a:ext cx="12192000" cy="5167312"/>
          </a:xfrm>
          <a:prstGeom prst="rect">
            <a:avLst/>
          </a:prstGeom>
        </p:spPr>
      </p:pic>
    </p:spTree>
    <p:extLst>
      <p:ext uri="{BB962C8B-B14F-4D97-AF65-F5344CB8AC3E}">
        <p14:creationId xmlns:p14="http://schemas.microsoft.com/office/powerpoint/2010/main" val="411511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0784-785F-4B45-9EE5-5A71CFCF0446}"/>
              </a:ext>
            </a:extLst>
          </p:cNvPr>
          <p:cNvSpPr>
            <a:spLocks noGrp="1"/>
          </p:cNvSpPr>
          <p:nvPr>
            <p:ph type="title"/>
          </p:nvPr>
        </p:nvSpPr>
        <p:spPr/>
        <p:txBody>
          <a:bodyPr/>
          <a:lstStyle/>
          <a:p>
            <a:r>
              <a:rPr lang="en-US" dirty="0"/>
              <a:t>Step 2: Shade the bounded region.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AE1607-B5DB-DD4B-811D-378AD6EB8B00}"/>
                  </a:ext>
                </a:extLst>
              </p:cNvPr>
              <p:cNvSpPr>
                <a:spLocks noGrp="1"/>
              </p:cNvSpPr>
              <p:nvPr>
                <p:ph idx="1"/>
              </p:nvPr>
            </p:nvSpPr>
            <p:spPr>
              <a:xfrm>
                <a:off x="239485" y="1578429"/>
                <a:ext cx="11615057" cy="5159828"/>
              </a:xfrm>
            </p:spPr>
            <p:txBody>
              <a:bodyPr>
                <a:normAutofit/>
              </a:bodyPr>
              <a:lstStyle/>
              <a:p>
                <a:pPr marL="0" indent="0">
                  <a:buNone/>
                </a:pPr>
                <a:r>
                  <a:rPr lang="en-US" sz="2000" dirty="0"/>
                  <a:t>Now that we have our function and bounds graphed, we want to shade the region bounded by these restrictions to better visualize the area we are solving for. We will do this by creating inequalities that describe the range of values that bound both the x and y. </a:t>
                </a:r>
              </a:p>
              <a:p>
                <a:pPr marL="0" indent="0">
                  <a:buNone/>
                </a:pPr>
                <a:endParaRPr lang="en-US" sz="2000" dirty="0"/>
              </a:p>
              <a:p>
                <a:pPr marL="0" indent="0">
                  <a:buNone/>
                </a:pPr>
                <a:r>
                  <a:rPr lang="en-US" sz="2000" dirty="0"/>
                  <a:t>Starting with the y, we see that the lower y value is y=0, but the upper y value is any point along the function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+2</m:t>
                    </m:r>
                  </m:oMath>
                </a14:m>
                <a:r>
                  <a:rPr lang="en-US" sz="2000" dirty="0"/>
                  <a:t>. We represent this in </a:t>
                </a:r>
                <a:r>
                  <a:rPr lang="en-US" sz="2000"/>
                  <a:t>inequality as</a:t>
                </a:r>
                <a:r>
                  <a:rPr lang="en-US" sz="2000" b="1"/>
                  <a:t> </a:t>
                </a:r>
                <a14:m>
                  <m:oMath xmlns:m="http://schemas.openxmlformats.org/officeDocument/2006/math">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𝒇</m:t>
                    </m:r>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oMath>
                </a14:m>
                <a:r>
                  <a:rPr lang="en-US" sz="2000" dirty="0"/>
                  <a:t>.</a:t>
                </a:r>
              </a:p>
              <a:p>
                <a:pPr marL="0" indent="0">
                  <a:buNone/>
                </a:pPr>
                <a:endParaRPr lang="en-US" sz="2000" dirty="0"/>
              </a:p>
              <a:p>
                <a:pPr marL="0" indent="0">
                  <a:buNone/>
                </a:pPr>
                <a:r>
                  <a:rPr lang="en-US" sz="2000" dirty="0"/>
                  <a:t>Next, when we find the region x encompasses, we see that we have bounds of x=-1 and x=2, and since we are looking for the area between those two lines, the inequality we get is </a:t>
                </a:r>
                <a14:m>
                  <m:oMath xmlns:m="http://schemas.openxmlformats.org/officeDocument/2006/math">
                    <m:r>
                      <a:rPr lang="en-US" sz="2000" b="0" i="0" smtClean="0">
                        <a:latin typeface="Cambria Math" panose="02040503050406030204" pitchFamily="18" charset="0"/>
                      </a:rPr>
                      <m:t>  </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𝟐</m:t>
                    </m:r>
                  </m:oMath>
                </a14:m>
                <a:r>
                  <a:rPr lang="en-US" sz="2000" dirty="0"/>
                  <a:t>.</a:t>
                </a:r>
              </a:p>
              <a:p>
                <a:pPr marL="0" indent="0">
                  <a:buNone/>
                </a:pPr>
                <a:endParaRPr lang="en-US" sz="2000" dirty="0"/>
              </a:p>
              <a:p>
                <a:pPr marL="0" indent="0">
                  <a:buNone/>
                </a:pPr>
                <a:r>
                  <a:rPr lang="en-US" sz="2000" dirty="0"/>
                  <a:t>We will now type this into Desmos in the next empty line as the following:                                </a:t>
                </a:r>
                <a14:m>
                  <m:oMath xmlns:m="http://schemas.openxmlformats.org/officeDocument/2006/math">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𝒇</m:t>
                    </m:r>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oMath>
                </a14:m>
                <a:r>
                  <a:rPr lang="en-US" sz="2000" b="1" dirty="0"/>
                  <a:t> {</a:t>
                </a:r>
                <a14:m>
                  <m:oMath xmlns:m="http://schemas.openxmlformats.org/officeDocument/2006/math">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𝟐</m:t>
                    </m:r>
                  </m:oMath>
                </a14:m>
                <a:r>
                  <a:rPr lang="en-US" sz="2000" b="1" dirty="0"/>
                  <a:t>}.</a:t>
                </a:r>
                <a:r>
                  <a:rPr lang="en-US" sz="2000" dirty="0"/>
                  <a:t> </a:t>
                </a:r>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4AAE1607-B5DB-DD4B-811D-378AD6EB8B00}"/>
                  </a:ext>
                </a:extLst>
              </p:cNvPr>
              <p:cNvSpPr>
                <a:spLocks noGrp="1" noRot="1" noChangeAspect="1" noMove="1" noResize="1" noEditPoints="1" noAdjustHandles="1" noChangeArrowheads="1" noChangeShapeType="1" noTextEdit="1"/>
              </p:cNvSpPr>
              <p:nvPr>
                <p:ph idx="1"/>
              </p:nvPr>
            </p:nvSpPr>
            <p:spPr>
              <a:xfrm>
                <a:off x="239485" y="1578429"/>
                <a:ext cx="11615057" cy="5159828"/>
              </a:xfrm>
              <a:blipFill>
                <a:blip r:embed="rId2"/>
                <a:stretch>
                  <a:fillRect l="-546" t="-737" r="-1092"/>
                </a:stretch>
              </a:blipFill>
            </p:spPr>
            <p:txBody>
              <a:bodyPr/>
              <a:lstStyle/>
              <a:p>
                <a:r>
                  <a:rPr lang="en-US">
                    <a:noFill/>
                  </a:rPr>
                  <a:t> </a:t>
                </a:r>
              </a:p>
            </p:txBody>
          </p:sp>
        </mc:Fallback>
      </mc:AlternateContent>
    </p:spTree>
    <p:extLst>
      <p:ext uri="{BB962C8B-B14F-4D97-AF65-F5344CB8AC3E}">
        <p14:creationId xmlns:p14="http://schemas.microsoft.com/office/powerpoint/2010/main" val="169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lstStyle/>
          <a:p>
            <a:r>
              <a:rPr lang="en-US" dirty="0"/>
              <a:t>When we do this, our graph looks like this:</a:t>
            </a:r>
          </a:p>
        </p:txBody>
      </p:sp>
      <p:pic>
        <p:nvPicPr>
          <p:cNvPr id="4" name="Content Placeholder 3" descr="Chart&#10;&#10;Description automatically generated">
            <a:extLst>
              <a:ext uri="{FF2B5EF4-FFF2-40B4-BE49-F238E27FC236}">
                <a16:creationId xmlns:a16="http://schemas.microsoft.com/office/drawing/2014/main" id="{9EC6B488-F9BC-C442-BCE1-4FF49B40B9D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90688"/>
            <a:ext cx="12192000" cy="5167312"/>
          </a:xfrm>
          <a:prstGeom prst="rect">
            <a:avLst/>
          </a:prstGeom>
        </p:spPr>
      </p:pic>
    </p:spTree>
    <p:extLst>
      <p:ext uri="{BB962C8B-B14F-4D97-AF65-F5344CB8AC3E}">
        <p14:creationId xmlns:p14="http://schemas.microsoft.com/office/powerpoint/2010/main" val="20966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1F08-70FE-4D46-A190-0C2BC910830B}"/>
              </a:ext>
            </a:extLst>
          </p:cNvPr>
          <p:cNvSpPr>
            <a:spLocks noGrp="1"/>
          </p:cNvSpPr>
          <p:nvPr>
            <p:ph type="title"/>
          </p:nvPr>
        </p:nvSpPr>
        <p:spPr/>
        <p:txBody>
          <a:bodyPr/>
          <a:lstStyle/>
          <a:p>
            <a:r>
              <a:rPr lang="en-US" dirty="0"/>
              <a:t>Step 3: Solve for the area, then use Desmos to check your answer.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B18B408-58C6-D64C-9863-E70BC407C978}"/>
                  </a:ext>
                </a:extLst>
              </p:cNvPr>
              <p:cNvSpPr>
                <a:spLocks noGrp="1"/>
              </p:cNvSpPr>
              <p:nvPr>
                <p:ph idx="1"/>
              </p:nvPr>
            </p:nvSpPr>
            <p:spPr>
              <a:xfrm>
                <a:off x="838200" y="1690688"/>
                <a:ext cx="10515600" cy="4960483"/>
              </a:xfrm>
            </p:spPr>
            <p:txBody>
              <a:bodyPr>
                <a:normAutofit fontScale="92500"/>
              </a:bodyPr>
              <a:lstStyle/>
              <a:p>
                <a:pPr marL="0" indent="0">
                  <a:lnSpc>
                    <a:spcPct val="160000"/>
                  </a:lnSpc>
                  <a:buNone/>
                </a:pPr>
                <a14:m>
                  <m:oMathPara xmlns:m="http://schemas.openxmlformats.org/officeDocument/2006/math">
                    <m:oMathParaPr>
                      <m:jc m:val="centerGroup"/>
                    </m:oMathParaPr>
                    <m:oMath xmlns:m="http://schemas.openxmlformats.org/officeDocument/2006/math">
                      <m:nary>
                        <m:naryPr>
                          <m:limLoc m:val="subSup"/>
                          <m:ctrlPr>
                            <a:rPr lang="en-US" i="1" smtClean="0">
                              <a:latin typeface="Cambria Math" panose="02040503050406030204" pitchFamily="18" charset="0"/>
                            </a:rPr>
                          </m:ctrlPr>
                        </m:naryPr>
                        <m:sub>
                          <m:r>
                            <a:rPr lang="en-US" i="1">
                              <a:latin typeface="Cambria Math" panose="02040503050406030204" pitchFamily="18" charset="0"/>
                            </a:rPr>
                            <m:t>−1</m:t>
                          </m:r>
                        </m:sub>
                        <m:sup>
                          <m:r>
                            <a:rPr lang="en-US" i="1">
                              <a:latin typeface="Cambria Math" panose="02040503050406030204" pitchFamily="18" charset="0"/>
                            </a:rPr>
                            <m:t>2</m:t>
                          </m:r>
                        </m:sup>
                        <m:e>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e>
                          </m:d>
                          <m:r>
                            <a:rPr lang="en-US" i="1">
                              <a:latin typeface="Cambria Math" panose="02040503050406030204" pitchFamily="18" charset="0"/>
                            </a:rPr>
                            <m:t>𝑑𝑥</m:t>
                          </m:r>
                        </m:e>
                      </m:nary>
                    </m:oMath>
                  </m:oMathPara>
                </a14:m>
                <a:endParaRPr lang="en-US" i="1" dirty="0">
                  <a:latin typeface="Cambria Math" panose="02040503050406030204" pitchFamily="18" charset="0"/>
                </a:endParaRPr>
              </a:p>
              <a:p>
                <a:pPr marL="0" indent="0">
                  <a:lnSpc>
                    <a:spcPct val="160000"/>
                  </a:lnSpc>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m:t>
                          </m:r>
                          <m:r>
                            <a:rPr lang="en-US" b="0" i="1" smtClean="0">
                              <a:latin typeface="Cambria Math" panose="02040503050406030204" pitchFamily="18" charset="0"/>
                            </a:rPr>
                            <m:t>𝑥</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=−1</m:t>
                          </m:r>
                        </m:sub>
                        <m:sup>
                          <m:r>
                            <a:rPr lang="en-US" b="0" i="1" smtClean="0">
                              <a:latin typeface="Cambria Math" panose="02040503050406030204" pitchFamily="18" charset="0"/>
                            </a:rPr>
                            <m:t>𝑥</m:t>
                          </m:r>
                          <m:r>
                            <a:rPr lang="en-US" b="0" i="1" smtClean="0">
                              <a:latin typeface="Cambria Math" panose="02040503050406030204" pitchFamily="18" charset="0"/>
                            </a:rPr>
                            <m:t>=2</m:t>
                          </m:r>
                        </m:sup>
                      </m:sSubSup>
                    </m:oMath>
                  </m:oMathPara>
                </a14:m>
                <a:endParaRPr lang="en-US" b="0" i="1" dirty="0">
                  <a:latin typeface="Cambria Math" panose="02040503050406030204" pitchFamily="18" charset="0"/>
                </a:endParaRPr>
              </a:p>
              <a:p>
                <a:pPr marL="0" indent="0">
                  <a:lnSpc>
                    <a:spcPct val="160000"/>
                  </a:lnSpc>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m:t>
                              </m:r>
                            </m:sup>
                          </m:sSup>
                          <m:r>
                            <a:rPr lang="en-US" i="1">
                              <a:latin typeface="Cambria Math" panose="02040503050406030204" pitchFamily="18" charset="0"/>
                            </a:rPr>
                            <m:t>+2</m:t>
                          </m:r>
                          <m:r>
                            <a:rPr lang="en-US" i="1">
                              <a:latin typeface="Cambria Math" panose="02040503050406030204" pitchFamily="18" charset="0"/>
                            </a:rPr>
                            <m:t>(2)</m:t>
                          </m:r>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3</m:t>
                              </m:r>
                            </m:sup>
                          </m:sSup>
                          <m:r>
                            <a:rPr lang="en-US" i="1">
                              <a:latin typeface="Cambria Math" panose="02040503050406030204" pitchFamily="18" charset="0"/>
                            </a:rPr>
                            <m:t>+2</m:t>
                          </m:r>
                          <m:r>
                            <a:rPr lang="en-US" i="1">
                              <a:latin typeface="Cambria Math" panose="02040503050406030204" pitchFamily="18" charset="0"/>
                            </a:rPr>
                            <m:t>(−1)</m:t>
                          </m:r>
                        </m:e>
                      </m:d>
                    </m:oMath>
                  </m:oMathPara>
                </a14:m>
                <a:br>
                  <a:rPr lang="en-US" b="0" i="1" dirty="0">
                    <a:latin typeface="Cambria Math" panose="02040503050406030204" pitchFamily="18" charset="0"/>
                  </a:rPr>
                </a:br>
                <a:endParaRPr lang="en-US" dirty="0"/>
              </a:p>
              <a:p>
                <a:pPr marL="0" indent="0" algn="ctr">
                  <a:lnSpc>
                    <a:spcPct val="160000"/>
                  </a:lnSpc>
                  <a:buNone/>
                </a:pPr>
                <a14:m>
                  <m:oMath xmlns:m="http://schemas.openxmlformats.org/officeDocument/2006/math">
                    <m:r>
                      <a:rPr lang="en-US" b="0" i="1" smtClean="0">
                        <a:latin typeface="Cambria Math" panose="02040503050406030204" pitchFamily="18" charset="0"/>
                      </a:rPr>
                      <m:t>=9</m:t>
                    </m:r>
                  </m:oMath>
                </a14:m>
                <a:r>
                  <a:rPr lang="en-US" dirty="0"/>
                  <a:t> units</a:t>
                </a:r>
              </a:p>
              <a:p>
                <a:pPr marL="0" indent="0">
                  <a:buNone/>
                </a:pPr>
                <a:endParaRPr lang="en-US" dirty="0"/>
              </a:p>
            </p:txBody>
          </p:sp>
        </mc:Choice>
        <mc:Fallback>
          <p:sp>
            <p:nvSpPr>
              <p:cNvPr id="3" name="Content Placeholder 2">
                <a:extLst>
                  <a:ext uri="{FF2B5EF4-FFF2-40B4-BE49-F238E27FC236}">
                    <a16:creationId xmlns:a16="http://schemas.microsoft.com/office/drawing/2014/main" id="{9B18B408-58C6-D64C-9863-E70BC407C978}"/>
                  </a:ext>
                </a:extLst>
              </p:cNvPr>
              <p:cNvSpPr>
                <a:spLocks noGrp="1" noRot="1" noChangeAspect="1" noMove="1" noResize="1" noEditPoints="1" noAdjustHandles="1" noChangeArrowheads="1" noChangeShapeType="1" noTextEdit="1"/>
              </p:cNvSpPr>
              <p:nvPr>
                <p:ph idx="1"/>
              </p:nvPr>
            </p:nvSpPr>
            <p:spPr>
              <a:xfrm>
                <a:off x="838200" y="1690688"/>
                <a:ext cx="10515600" cy="4960483"/>
              </a:xfrm>
              <a:blipFill>
                <a:blip r:embed="rId2"/>
                <a:stretch>
                  <a:fillRect t="-23980"/>
                </a:stretch>
              </a:blipFill>
            </p:spPr>
            <p:txBody>
              <a:bodyPr/>
              <a:lstStyle/>
              <a:p>
                <a:r>
                  <a:rPr lang="en-US">
                    <a:noFill/>
                  </a:rPr>
                  <a:t> </a:t>
                </a:r>
              </a:p>
            </p:txBody>
          </p:sp>
        </mc:Fallback>
      </mc:AlternateContent>
    </p:spTree>
    <p:extLst>
      <p:ext uri="{BB962C8B-B14F-4D97-AF65-F5344CB8AC3E}">
        <p14:creationId xmlns:p14="http://schemas.microsoft.com/office/powerpoint/2010/main" val="31400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45A-463E-064E-B4AA-105E0EF4E178}"/>
              </a:ext>
            </a:extLst>
          </p:cNvPr>
          <p:cNvSpPr>
            <a:spLocks noGrp="1"/>
          </p:cNvSpPr>
          <p:nvPr>
            <p:ph type="title"/>
          </p:nvPr>
        </p:nvSpPr>
        <p:spPr/>
        <p:txBody>
          <a:bodyPr>
            <a:normAutofit/>
          </a:bodyPr>
          <a:lstStyle/>
          <a:p>
            <a:r>
              <a:rPr lang="en-US" dirty="0"/>
              <a:t>Step 3: Solve for the area, then use Desmos to check your answer.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7578D2-6DB2-B044-8188-6E36AC5424D5}"/>
                  </a:ext>
                </a:extLst>
              </p:cNvPr>
              <p:cNvSpPr>
                <a:spLocks noGrp="1"/>
              </p:cNvSpPr>
              <p:nvPr>
                <p:ph idx="1"/>
              </p:nvPr>
            </p:nvSpPr>
            <p:spPr>
              <a:xfrm>
                <a:off x="304800" y="2011680"/>
                <a:ext cx="11593286" cy="4683034"/>
              </a:xfrm>
            </p:spPr>
            <p:txBody>
              <a:bodyPr>
                <a:normAutofit/>
              </a:bodyPr>
              <a:lstStyle/>
              <a:p>
                <a:pPr marL="0" indent="0">
                  <a:buNone/>
                </a:pPr>
                <a:r>
                  <a:rPr lang="en-US" sz="2400" dirty="0"/>
                  <a:t>When we perform definite integrations, we are finding the area under the curve from one value to another. We must figure out what those values are. Here, with the help of our shaded region, we see that the bounded region is from </a:t>
                </a:r>
                <a:r>
                  <a:rPr lang="en-US" sz="2400" b="1" dirty="0"/>
                  <a:t>x=-1 to x=2</a:t>
                </a:r>
                <a:r>
                  <a:rPr lang="en-US" sz="2400" dirty="0"/>
                  <a:t>, so those are the bounds we will attach to the integral. After solving for the area by hand, in the next empty line in Desmos, type in the following to obtain the area </a:t>
                </a:r>
                <a:r>
                  <a:rPr lang="en-US" sz="2400" i="1" dirty="0"/>
                  <a:t>(to get the integral sign, click the functions tab then click “misc” and you should see the sign)</a:t>
                </a:r>
                <a:r>
                  <a:rPr lang="en-US" sz="2400" dirty="0"/>
                  <a:t>:</a:t>
                </a:r>
              </a:p>
              <a:p>
                <a:pPr marL="0" indent="0">
                  <a:buNone/>
                </a:pPr>
                <a14:m>
                  <m:oMathPara xmlns:m="http://schemas.openxmlformats.org/officeDocument/2006/math">
                    <m:oMathParaPr>
                      <m:jc m:val="centerGroup"/>
                    </m:oMathParaPr>
                    <m:oMath xmlns:m="http://schemas.openxmlformats.org/officeDocument/2006/math">
                      <m:nary>
                        <m:naryPr>
                          <m:limLoc m:val="subSup"/>
                          <m:ctrlPr>
                            <a:rPr lang="en-US" i="1">
                              <a:latin typeface="Cambria Math" panose="02040503050406030204" pitchFamily="18" charset="0"/>
                            </a:rPr>
                          </m:ctrlPr>
                        </m:naryPr>
                        <m:sub>
                          <m:r>
                            <a:rPr lang="en-US" i="1">
                              <a:latin typeface="Cambria Math" panose="02040503050406030204" pitchFamily="18" charset="0"/>
                            </a:rPr>
                            <m:t>−1</m:t>
                          </m:r>
                        </m:sub>
                        <m:sup>
                          <m:r>
                            <a:rPr lang="en-US" i="1">
                              <a:latin typeface="Cambria Math" panose="02040503050406030204" pitchFamily="18" charset="0"/>
                            </a:rPr>
                            <m:t>2</m:t>
                          </m:r>
                        </m:sup>
                        <m:e>
                          <m:d>
                            <m:dPr>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a:latin typeface="Cambria Math" panose="02040503050406030204" pitchFamily="18" charset="0"/>
                            </a:rPr>
                            <m:t>𝑑𝑥</m:t>
                          </m:r>
                        </m:e>
                      </m:nary>
                    </m:oMath>
                  </m:oMathPara>
                </a14:m>
                <a:endParaRPr lang="en-US" dirty="0"/>
              </a:p>
              <a:p>
                <a:pPr marL="0" indent="0">
                  <a:buNone/>
                </a:pPr>
                <a:r>
                  <a:rPr lang="en-US" dirty="0"/>
                  <a:t>When we plug this into Desmos to check out answer, we see the answer is </a:t>
                </a:r>
                <a:r>
                  <a:rPr lang="en-US" b="1" dirty="0"/>
                  <a:t>9 units</a:t>
                </a:r>
                <a:r>
                  <a:rPr lang="en-US" dirty="0"/>
                  <a:t>.</a:t>
                </a:r>
              </a:p>
              <a:p>
                <a:pPr marL="0" indent="0">
                  <a:buNone/>
                </a:pPr>
                <a:endParaRPr lang="en-US" dirty="0"/>
              </a:p>
            </p:txBody>
          </p:sp>
        </mc:Choice>
        <mc:Fallback>
          <p:sp>
            <p:nvSpPr>
              <p:cNvPr id="3" name="Content Placeholder 2">
                <a:extLst>
                  <a:ext uri="{FF2B5EF4-FFF2-40B4-BE49-F238E27FC236}">
                    <a16:creationId xmlns:a16="http://schemas.microsoft.com/office/drawing/2014/main" id="{B47578D2-6DB2-B044-8188-6E36AC5424D5}"/>
                  </a:ext>
                </a:extLst>
              </p:cNvPr>
              <p:cNvSpPr>
                <a:spLocks noGrp="1" noRot="1" noChangeAspect="1" noMove="1" noResize="1" noEditPoints="1" noAdjustHandles="1" noChangeArrowheads="1" noChangeShapeType="1" noTextEdit="1"/>
              </p:cNvSpPr>
              <p:nvPr>
                <p:ph idx="1"/>
              </p:nvPr>
            </p:nvSpPr>
            <p:spPr>
              <a:xfrm>
                <a:off x="304800" y="2011680"/>
                <a:ext cx="11593286" cy="4683034"/>
              </a:xfrm>
              <a:blipFill>
                <a:blip r:embed="rId2"/>
                <a:stretch>
                  <a:fillRect l="-1205" t="-1081" r="-657" b="-31622"/>
                </a:stretch>
              </a:blipFill>
            </p:spPr>
            <p:txBody>
              <a:bodyPr/>
              <a:lstStyle/>
              <a:p>
                <a:r>
                  <a:rPr lang="en-US">
                    <a:noFill/>
                  </a:rPr>
                  <a:t> </a:t>
                </a:r>
              </a:p>
            </p:txBody>
          </p:sp>
        </mc:Fallback>
      </mc:AlternateContent>
    </p:spTree>
    <p:extLst>
      <p:ext uri="{BB962C8B-B14F-4D97-AF65-F5344CB8AC3E}">
        <p14:creationId xmlns:p14="http://schemas.microsoft.com/office/powerpoint/2010/main" val="53459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RightStep">
      <a:dk1>
        <a:srgbClr val="000000"/>
      </a:dk1>
      <a:lt1>
        <a:srgbClr val="FFFFFF"/>
      </a:lt1>
      <a:dk2>
        <a:srgbClr val="213B37"/>
      </a:dk2>
      <a:lt2>
        <a:srgbClr val="E2E7E8"/>
      </a:lt2>
      <a:accent1>
        <a:srgbClr val="D39089"/>
      </a:accent1>
      <a:accent2>
        <a:srgbClr val="C89A69"/>
      </a:accent2>
      <a:accent3>
        <a:srgbClr val="AAA66E"/>
      </a:accent3>
      <a:accent4>
        <a:srgbClr val="91AB5E"/>
      </a:accent4>
      <a:accent5>
        <a:srgbClr val="80AF71"/>
      </a:accent5>
      <a:accent6>
        <a:srgbClr val="62B471"/>
      </a:accent6>
      <a:hlink>
        <a:srgbClr val="588C9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92</TotalTime>
  <Words>946</Words>
  <Application>Microsoft Macintosh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Cambria Math</vt:lpstr>
      <vt:lpstr>Century Gothic</vt:lpstr>
      <vt:lpstr>Elephant</vt:lpstr>
      <vt:lpstr>BrushVTI</vt:lpstr>
      <vt:lpstr>Technology Project – Area Under a Curve</vt:lpstr>
      <vt:lpstr>What does area under a curve mean and how do we find it?</vt:lpstr>
      <vt:lpstr>To begin, visit the following website on your favorite search engine:</vt:lpstr>
      <vt:lpstr>1. Find the area under the curve f(x)=x^2+2 bounded by x=-1, x=2, and the x-axis.</vt:lpstr>
      <vt:lpstr>When we type four equations into Desmos, this is what we should see:</vt:lpstr>
      <vt:lpstr>Step 2: Shade the bounded region. </vt:lpstr>
      <vt:lpstr>When we do this, our graph looks like this:</vt:lpstr>
      <vt:lpstr>Step 3: Solve for the area, then use Desmos to check your answer.</vt:lpstr>
      <vt:lpstr>Step 3: Solve for the area, then use Desmos to check your answer.</vt:lpstr>
      <vt:lpstr>This is what we see when we do this:</vt:lpstr>
      <vt:lpstr>Let’s try another: Find the area under the curve of g(x)=1/2 x+3 bounded by x=-6, x=6, and the x-axis.</vt:lpstr>
      <vt:lpstr>When you type that in, this is what you should see:</vt:lpstr>
      <vt:lpstr>  Step 2: Shade the bounded region. </vt:lpstr>
      <vt:lpstr>This is what we see when we do this:</vt:lpstr>
      <vt:lpstr>Step 3: Solve for the area, then use Desmos to check your answer.</vt:lpstr>
      <vt:lpstr>Step 3: Solve for the area, then use Desmos to check your answer.</vt:lpstr>
      <vt:lpstr>This is what we see when we do this:</vt:lpstr>
      <vt:lpstr>Wrap up: What are the benefits of using Desmos?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Project – Area Under a Curve</dc:title>
  <dc:creator>Sarah Canzone</dc:creator>
  <cp:lastModifiedBy>Sarah Canzone</cp:lastModifiedBy>
  <cp:revision>16</cp:revision>
  <dcterms:created xsi:type="dcterms:W3CDTF">2021-02-18T22:23:59Z</dcterms:created>
  <dcterms:modified xsi:type="dcterms:W3CDTF">2021-03-01T13:14:02Z</dcterms:modified>
</cp:coreProperties>
</file>