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3" r:id="rId5"/>
    <p:sldId id="277" r:id="rId6"/>
    <p:sldId id="276" r:id="rId7"/>
    <p:sldId id="278" r:id="rId8"/>
    <p:sldId id="259" r:id="rId9"/>
    <p:sldId id="260" r:id="rId10"/>
    <p:sldId id="261" r:id="rId11"/>
    <p:sldId id="264" r:id="rId12"/>
    <p:sldId id="262" r:id="rId13"/>
    <p:sldId id="265" r:id="rId14"/>
    <p:sldId id="266" r:id="rId15"/>
    <p:sldId id="269" r:id="rId16"/>
    <p:sldId id="270" r:id="rId17"/>
    <p:sldId id="271" r:id="rId18"/>
    <p:sldId id="272" r:id="rId19"/>
    <p:sldId id="273" r:id="rId20"/>
    <p:sldId id="274" r:id="rId21"/>
    <p:sldId id="275"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117" d="100"/>
          <a:sy n="117" d="100"/>
        </p:scale>
        <p:origin x="3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8E1AD-F45C-410F-9C6F-0528018EAAA7}" type="doc">
      <dgm:prSet loTypeId="urn:microsoft.com/office/officeart/2018/5/layout/IconLeaf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6E3375C-31E1-41DD-B08E-AE276F4E6C7B}">
      <dgm:prSet custT="1"/>
      <dgm:spPr/>
      <dgm:t>
        <a:bodyPr/>
        <a:lstStyle/>
        <a:p>
          <a:pPr>
            <a:defRPr cap="all"/>
          </a:pPr>
          <a:r>
            <a:rPr lang="en-US" sz="1600" dirty="0"/>
            <a:t>Students will be able to graph exponential growth/decay data.</a:t>
          </a:r>
        </a:p>
      </dgm:t>
    </dgm:pt>
    <dgm:pt modelId="{598D0A25-6034-4D8C-AC3A-A38E7B4FBE94}" type="parTrans" cxnId="{DED9BDAA-A4AA-4A44-B656-722976A05992}">
      <dgm:prSet/>
      <dgm:spPr/>
      <dgm:t>
        <a:bodyPr/>
        <a:lstStyle/>
        <a:p>
          <a:endParaRPr lang="en-US"/>
        </a:p>
      </dgm:t>
    </dgm:pt>
    <dgm:pt modelId="{F1D39A02-ADC5-486A-BCC7-E39BC9551CC6}" type="sibTrans" cxnId="{DED9BDAA-A4AA-4A44-B656-722976A05992}">
      <dgm:prSet/>
      <dgm:spPr/>
      <dgm:t>
        <a:bodyPr/>
        <a:lstStyle/>
        <a:p>
          <a:endParaRPr lang="en-US"/>
        </a:p>
      </dgm:t>
    </dgm:pt>
    <dgm:pt modelId="{C10A21C4-4F8B-4EDA-9F21-F745079BD041}">
      <dgm:prSet custT="1"/>
      <dgm:spPr/>
      <dgm:t>
        <a:bodyPr/>
        <a:lstStyle/>
        <a:p>
          <a:pPr>
            <a:defRPr cap="all"/>
          </a:pPr>
          <a:r>
            <a:rPr lang="en-US" sz="1600" dirty="0"/>
            <a:t>Students will be able to solve exponential and linear regressions on the calculator.</a:t>
          </a:r>
        </a:p>
      </dgm:t>
    </dgm:pt>
    <dgm:pt modelId="{2A427411-AF1D-463B-8739-048FA00C4481}" type="parTrans" cxnId="{380E0924-1367-448C-8466-82F9648FAC2F}">
      <dgm:prSet/>
      <dgm:spPr/>
      <dgm:t>
        <a:bodyPr/>
        <a:lstStyle/>
        <a:p>
          <a:endParaRPr lang="en-US"/>
        </a:p>
      </dgm:t>
    </dgm:pt>
    <dgm:pt modelId="{EB4BFCEF-C22F-4735-8E0E-60E4AC2BB33F}" type="sibTrans" cxnId="{380E0924-1367-448C-8466-82F9648FAC2F}">
      <dgm:prSet/>
      <dgm:spPr/>
      <dgm:t>
        <a:bodyPr/>
        <a:lstStyle/>
        <a:p>
          <a:endParaRPr lang="en-US"/>
        </a:p>
      </dgm:t>
    </dgm:pt>
    <dgm:pt modelId="{83F16E69-5E5E-4390-9798-F6A66357DE98}">
      <dgm:prSet custT="1"/>
      <dgm:spPr/>
      <dgm:t>
        <a:bodyPr/>
        <a:lstStyle/>
        <a:p>
          <a:pPr>
            <a:defRPr cap="all"/>
          </a:pPr>
          <a:r>
            <a:rPr lang="en-US" sz="1600" dirty="0"/>
            <a:t>Students will collect and record data in a chart.</a:t>
          </a:r>
        </a:p>
      </dgm:t>
    </dgm:pt>
    <dgm:pt modelId="{0A0C3A4B-C486-495A-99B5-6C0A3F3C68DD}" type="parTrans" cxnId="{985703A8-6DD0-4DA4-AC8A-4E224D8F80C5}">
      <dgm:prSet/>
      <dgm:spPr/>
      <dgm:t>
        <a:bodyPr/>
        <a:lstStyle/>
        <a:p>
          <a:endParaRPr lang="en-US"/>
        </a:p>
      </dgm:t>
    </dgm:pt>
    <dgm:pt modelId="{7A474179-6678-44CF-9824-794B7601DE59}" type="sibTrans" cxnId="{985703A8-6DD0-4DA4-AC8A-4E224D8F80C5}">
      <dgm:prSet/>
      <dgm:spPr/>
      <dgm:t>
        <a:bodyPr/>
        <a:lstStyle/>
        <a:p>
          <a:endParaRPr lang="en-US"/>
        </a:p>
      </dgm:t>
    </dgm:pt>
    <dgm:pt modelId="{3F3B62AD-6644-4F94-AD21-D99470C5EFDE}">
      <dgm:prSet custT="1"/>
      <dgm:spPr/>
      <dgm:t>
        <a:bodyPr/>
        <a:lstStyle/>
        <a:p>
          <a:pPr>
            <a:defRPr cap="all"/>
          </a:pPr>
          <a:r>
            <a:rPr lang="en-US" sz="1600" dirty="0"/>
            <a:t>Students will understand the difference between exponential growth and decay. </a:t>
          </a:r>
        </a:p>
      </dgm:t>
    </dgm:pt>
    <dgm:pt modelId="{98271C1F-0944-4E51-B14B-A9A23D36BC26}" type="parTrans" cxnId="{5A631A53-B140-43B2-92B0-B5CB17E42379}">
      <dgm:prSet/>
      <dgm:spPr/>
      <dgm:t>
        <a:bodyPr/>
        <a:lstStyle/>
        <a:p>
          <a:endParaRPr lang="en-US"/>
        </a:p>
      </dgm:t>
    </dgm:pt>
    <dgm:pt modelId="{DB3D46D2-0505-4657-B54E-37C090B92473}" type="sibTrans" cxnId="{5A631A53-B140-43B2-92B0-B5CB17E42379}">
      <dgm:prSet/>
      <dgm:spPr/>
      <dgm:t>
        <a:bodyPr/>
        <a:lstStyle/>
        <a:p>
          <a:endParaRPr lang="en-US"/>
        </a:p>
      </dgm:t>
    </dgm:pt>
    <dgm:pt modelId="{2E02C845-62CA-4BDD-BEF2-ECC2056F9F79}" type="pres">
      <dgm:prSet presAssocID="{CFC8E1AD-F45C-410F-9C6F-0528018EAAA7}" presName="root" presStyleCnt="0">
        <dgm:presLayoutVars>
          <dgm:dir/>
          <dgm:resizeHandles val="exact"/>
        </dgm:presLayoutVars>
      </dgm:prSet>
      <dgm:spPr/>
    </dgm:pt>
    <dgm:pt modelId="{525F8773-EAD7-406A-95C4-6A28A7786573}" type="pres">
      <dgm:prSet presAssocID="{C6E3375C-31E1-41DD-B08E-AE276F4E6C7B}" presName="compNode" presStyleCnt="0"/>
      <dgm:spPr/>
    </dgm:pt>
    <dgm:pt modelId="{862891A6-95CA-4A55-BDD0-4FEE0FAA89CE}" type="pres">
      <dgm:prSet presAssocID="{C6E3375C-31E1-41DD-B08E-AE276F4E6C7B}" presName="iconBgRect" presStyleLbl="bgShp" presStyleIdx="0" presStyleCnt="4"/>
      <dgm:spPr>
        <a:prstGeom prst="round2DiagRect">
          <a:avLst>
            <a:gd name="adj1" fmla="val 29727"/>
            <a:gd name="adj2" fmla="val 0"/>
          </a:avLst>
        </a:prstGeom>
      </dgm:spPr>
    </dgm:pt>
    <dgm:pt modelId="{C8477CDF-18D3-44F5-9409-5F0DA1EBD25F}" type="pres">
      <dgm:prSet presAssocID="{C6E3375C-31E1-41DD-B08E-AE276F4E6C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483A4A23-C8A0-4F62-BE9A-A2504D7B5103}" type="pres">
      <dgm:prSet presAssocID="{C6E3375C-31E1-41DD-B08E-AE276F4E6C7B}" presName="spaceRect" presStyleCnt="0"/>
      <dgm:spPr/>
    </dgm:pt>
    <dgm:pt modelId="{2CFD8F79-B61C-4DA7-A2B2-6EBD332DAC82}" type="pres">
      <dgm:prSet presAssocID="{C6E3375C-31E1-41DD-B08E-AE276F4E6C7B}" presName="textRect" presStyleLbl="revTx" presStyleIdx="0" presStyleCnt="4">
        <dgm:presLayoutVars>
          <dgm:chMax val="1"/>
          <dgm:chPref val="1"/>
        </dgm:presLayoutVars>
      </dgm:prSet>
      <dgm:spPr/>
    </dgm:pt>
    <dgm:pt modelId="{D9195C66-9DAD-4497-B984-5F75C11EC04F}" type="pres">
      <dgm:prSet presAssocID="{F1D39A02-ADC5-486A-BCC7-E39BC9551CC6}" presName="sibTrans" presStyleCnt="0"/>
      <dgm:spPr/>
    </dgm:pt>
    <dgm:pt modelId="{870D15C1-B040-46C0-8DAF-0FF2BA84E5F4}" type="pres">
      <dgm:prSet presAssocID="{C10A21C4-4F8B-4EDA-9F21-F745079BD041}" presName="compNode" presStyleCnt="0"/>
      <dgm:spPr/>
    </dgm:pt>
    <dgm:pt modelId="{1C76DFAF-67CE-4062-AFA9-9C8CF2B29758}" type="pres">
      <dgm:prSet presAssocID="{C10A21C4-4F8B-4EDA-9F21-F745079BD041}" presName="iconBgRect" presStyleLbl="bgShp" presStyleIdx="1" presStyleCnt="4"/>
      <dgm:spPr>
        <a:prstGeom prst="round2DiagRect">
          <a:avLst>
            <a:gd name="adj1" fmla="val 29727"/>
            <a:gd name="adj2" fmla="val 0"/>
          </a:avLst>
        </a:prstGeom>
      </dgm:spPr>
    </dgm:pt>
    <dgm:pt modelId="{A4B174A4-DF66-4B88-B2DB-6317339D738B}" type="pres">
      <dgm:prSet presAssocID="{C10A21C4-4F8B-4EDA-9F21-F745079BD04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CAA34909-A83C-4D55-9B3A-43D52AFCA7F5}" type="pres">
      <dgm:prSet presAssocID="{C10A21C4-4F8B-4EDA-9F21-F745079BD041}" presName="spaceRect" presStyleCnt="0"/>
      <dgm:spPr/>
    </dgm:pt>
    <dgm:pt modelId="{72F592AF-5433-4710-9208-F15703B318A6}" type="pres">
      <dgm:prSet presAssocID="{C10A21C4-4F8B-4EDA-9F21-F745079BD041}" presName="textRect" presStyleLbl="revTx" presStyleIdx="1" presStyleCnt="4">
        <dgm:presLayoutVars>
          <dgm:chMax val="1"/>
          <dgm:chPref val="1"/>
        </dgm:presLayoutVars>
      </dgm:prSet>
      <dgm:spPr/>
    </dgm:pt>
    <dgm:pt modelId="{13CE43EC-4A1B-4BCF-AFEC-D268EF9D9AAA}" type="pres">
      <dgm:prSet presAssocID="{EB4BFCEF-C22F-4735-8E0E-60E4AC2BB33F}" presName="sibTrans" presStyleCnt="0"/>
      <dgm:spPr/>
    </dgm:pt>
    <dgm:pt modelId="{E8191D5B-49FA-4560-91A3-37E64B3EB643}" type="pres">
      <dgm:prSet presAssocID="{83F16E69-5E5E-4390-9798-F6A66357DE98}" presName="compNode" presStyleCnt="0"/>
      <dgm:spPr/>
    </dgm:pt>
    <dgm:pt modelId="{978E6FA1-3554-4830-A76D-5D6906A17DC5}" type="pres">
      <dgm:prSet presAssocID="{83F16E69-5E5E-4390-9798-F6A66357DE98}" presName="iconBgRect" presStyleLbl="bgShp" presStyleIdx="2" presStyleCnt="4"/>
      <dgm:spPr>
        <a:prstGeom prst="round2DiagRect">
          <a:avLst>
            <a:gd name="adj1" fmla="val 29727"/>
            <a:gd name="adj2" fmla="val 0"/>
          </a:avLst>
        </a:prstGeom>
      </dgm:spPr>
    </dgm:pt>
    <dgm:pt modelId="{B7B85DC3-354C-4CB9-9521-CB3A5CDFE16D}" type="pres">
      <dgm:prSet presAssocID="{83F16E69-5E5E-4390-9798-F6A66357DE9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3B0E139C-F873-4AC9-B8D7-C850F507B8B4}" type="pres">
      <dgm:prSet presAssocID="{83F16E69-5E5E-4390-9798-F6A66357DE98}" presName="spaceRect" presStyleCnt="0"/>
      <dgm:spPr/>
    </dgm:pt>
    <dgm:pt modelId="{646FBDA4-4594-43E5-B183-88FE59C9E018}" type="pres">
      <dgm:prSet presAssocID="{83F16E69-5E5E-4390-9798-F6A66357DE98}" presName="textRect" presStyleLbl="revTx" presStyleIdx="2" presStyleCnt="4">
        <dgm:presLayoutVars>
          <dgm:chMax val="1"/>
          <dgm:chPref val="1"/>
        </dgm:presLayoutVars>
      </dgm:prSet>
      <dgm:spPr/>
    </dgm:pt>
    <dgm:pt modelId="{A161943A-00F2-437F-9439-55EA49CF2E09}" type="pres">
      <dgm:prSet presAssocID="{7A474179-6678-44CF-9824-794B7601DE59}" presName="sibTrans" presStyleCnt="0"/>
      <dgm:spPr/>
    </dgm:pt>
    <dgm:pt modelId="{4C270342-AD0D-42A3-BC04-9B90B61D2847}" type="pres">
      <dgm:prSet presAssocID="{3F3B62AD-6644-4F94-AD21-D99470C5EFDE}" presName="compNode" presStyleCnt="0"/>
      <dgm:spPr/>
    </dgm:pt>
    <dgm:pt modelId="{DE685A72-5948-4916-ADEB-FCAA7FB928E5}" type="pres">
      <dgm:prSet presAssocID="{3F3B62AD-6644-4F94-AD21-D99470C5EFDE}" presName="iconBgRect" presStyleLbl="bgShp" presStyleIdx="3" presStyleCnt="4"/>
      <dgm:spPr>
        <a:prstGeom prst="round2DiagRect">
          <a:avLst>
            <a:gd name="adj1" fmla="val 29727"/>
            <a:gd name="adj2" fmla="val 0"/>
          </a:avLst>
        </a:prstGeom>
      </dgm:spPr>
    </dgm:pt>
    <dgm:pt modelId="{975BD86C-74F9-4A3A-B31E-5DF95A06005A}" type="pres">
      <dgm:prSet presAssocID="{3F3B62AD-6644-4F94-AD21-D99470C5EFD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thematics"/>
        </a:ext>
      </dgm:extLst>
    </dgm:pt>
    <dgm:pt modelId="{26F1AC2E-A448-4606-8A4E-58ABDE8ED17D}" type="pres">
      <dgm:prSet presAssocID="{3F3B62AD-6644-4F94-AD21-D99470C5EFDE}" presName="spaceRect" presStyleCnt="0"/>
      <dgm:spPr/>
    </dgm:pt>
    <dgm:pt modelId="{DC41ACD3-861E-415A-BD30-EF01E16D96E1}" type="pres">
      <dgm:prSet presAssocID="{3F3B62AD-6644-4F94-AD21-D99470C5EFDE}" presName="textRect" presStyleLbl="revTx" presStyleIdx="3" presStyleCnt="4">
        <dgm:presLayoutVars>
          <dgm:chMax val="1"/>
          <dgm:chPref val="1"/>
        </dgm:presLayoutVars>
      </dgm:prSet>
      <dgm:spPr/>
    </dgm:pt>
  </dgm:ptLst>
  <dgm:cxnLst>
    <dgm:cxn modelId="{380E0924-1367-448C-8466-82F9648FAC2F}" srcId="{CFC8E1AD-F45C-410F-9C6F-0528018EAAA7}" destId="{C10A21C4-4F8B-4EDA-9F21-F745079BD041}" srcOrd="1" destOrd="0" parTransId="{2A427411-AF1D-463B-8739-048FA00C4481}" sibTransId="{EB4BFCEF-C22F-4735-8E0E-60E4AC2BB33F}"/>
    <dgm:cxn modelId="{CD5B6951-AFB2-4642-B3E7-B34D07997C48}" type="presOf" srcId="{C10A21C4-4F8B-4EDA-9F21-F745079BD041}" destId="{72F592AF-5433-4710-9208-F15703B318A6}" srcOrd="0" destOrd="0" presId="urn:microsoft.com/office/officeart/2018/5/layout/IconLeafLabelList"/>
    <dgm:cxn modelId="{5A631A53-B140-43B2-92B0-B5CB17E42379}" srcId="{CFC8E1AD-F45C-410F-9C6F-0528018EAAA7}" destId="{3F3B62AD-6644-4F94-AD21-D99470C5EFDE}" srcOrd="3" destOrd="0" parTransId="{98271C1F-0944-4E51-B14B-A9A23D36BC26}" sibTransId="{DB3D46D2-0505-4657-B54E-37C090B92473}"/>
    <dgm:cxn modelId="{4B486B9C-8CAF-43DB-B485-F42C4BEFD340}" type="presOf" srcId="{3F3B62AD-6644-4F94-AD21-D99470C5EFDE}" destId="{DC41ACD3-861E-415A-BD30-EF01E16D96E1}" srcOrd="0" destOrd="0" presId="urn:microsoft.com/office/officeart/2018/5/layout/IconLeafLabelList"/>
    <dgm:cxn modelId="{985703A8-6DD0-4DA4-AC8A-4E224D8F80C5}" srcId="{CFC8E1AD-F45C-410F-9C6F-0528018EAAA7}" destId="{83F16E69-5E5E-4390-9798-F6A66357DE98}" srcOrd="2" destOrd="0" parTransId="{0A0C3A4B-C486-495A-99B5-6C0A3F3C68DD}" sibTransId="{7A474179-6678-44CF-9824-794B7601DE59}"/>
    <dgm:cxn modelId="{DED9BDAA-A4AA-4A44-B656-722976A05992}" srcId="{CFC8E1AD-F45C-410F-9C6F-0528018EAAA7}" destId="{C6E3375C-31E1-41DD-B08E-AE276F4E6C7B}" srcOrd="0" destOrd="0" parTransId="{598D0A25-6034-4D8C-AC3A-A38E7B4FBE94}" sibTransId="{F1D39A02-ADC5-486A-BCC7-E39BC9551CC6}"/>
    <dgm:cxn modelId="{A9C373BE-B45C-4773-A15B-9EF749D7339A}" type="presOf" srcId="{C6E3375C-31E1-41DD-B08E-AE276F4E6C7B}" destId="{2CFD8F79-B61C-4DA7-A2B2-6EBD332DAC82}" srcOrd="0" destOrd="0" presId="urn:microsoft.com/office/officeart/2018/5/layout/IconLeafLabelList"/>
    <dgm:cxn modelId="{90F210BF-30F2-4164-9D4E-169886976568}" type="presOf" srcId="{83F16E69-5E5E-4390-9798-F6A66357DE98}" destId="{646FBDA4-4594-43E5-B183-88FE59C9E018}" srcOrd="0" destOrd="0" presId="urn:microsoft.com/office/officeart/2018/5/layout/IconLeafLabelList"/>
    <dgm:cxn modelId="{2DFC07E0-D93B-41C3-8803-CF9D8630734C}" type="presOf" srcId="{CFC8E1AD-F45C-410F-9C6F-0528018EAAA7}" destId="{2E02C845-62CA-4BDD-BEF2-ECC2056F9F79}" srcOrd="0" destOrd="0" presId="urn:microsoft.com/office/officeart/2018/5/layout/IconLeafLabelList"/>
    <dgm:cxn modelId="{191305CB-7657-4B57-84E2-8D8FBDF38603}" type="presParOf" srcId="{2E02C845-62CA-4BDD-BEF2-ECC2056F9F79}" destId="{525F8773-EAD7-406A-95C4-6A28A7786573}" srcOrd="0" destOrd="0" presId="urn:microsoft.com/office/officeart/2018/5/layout/IconLeafLabelList"/>
    <dgm:cxn modelId="{5B890383-88CF-4501-A417-605FDD56CA32}" type="presParOf" srcId="{525F8773-EAD7-406A-95C4-6A28A7786573}" destId="{862891A6-95CA-4A55-BDD0-4FEE0FAA89CE}" srcOrd="0" destOrd="0" presId="urn:microsoft.com/office/officeart/2018/5/layout/IconLeafLabelList"/>
    <dgm:cxn modelId="{D1A52463-8331-4F99-B718-8FC29A53695B}" type="presParOf" srcId="{525F8773-EAD7-406A-95C4-6A28A7786573}" destId="{C8477CDF-18D3-44F5-9409-5F0DA1EBD25F}" srcOrd="1" destOrd="0" presId="urn:microsoft.com/office/officeart/2018/5/layout/IconLeafLabelList"/>
    <dgm:cxn modelId="{551CBB38-FF6E-49B6-8C88-4138EC64209F}" type="presParOf" srcId="{525F8773-EAD7-406A-95C4-6A28A7786573}" destId="{483A4A23-C8A0-4F62-BE9A-A2504D7B5103}" srcOrd="2" destOrd="0" presId="urn:microsoft.com/office/officeart/2018/5/layout/IconLeafLabelList"/>
    <dgm:cxn modelId="{29D14474-FB35-4A49-8714-08D1AC33CC3A}" type="presParOf" srcId="{525F8773-EAD7-406A-95C4-6A28A7786573}" destId="{2CFD8F79-B61C-4DA7-A2B2-6EBD332DAC82}" srcOrd="3" destOrd="0" presId="urn:microsoft.com/office/officeart/2018/5/layout/IconLeafLabelList"/>
    <dgm:cxn modelId="{DA6DAB07-37BF-4895-BB46-2F6826AD2D0B}" type="presParOf" srcId="{2E02C845-62CA-4BDD-BEF2-ECC2056F9F79}" destId="{D9195C66-9DAD-4497-B984-5F75C11EC04F}" srcOrd="1" destOrd="0" presId="urn:microsoft.com/office/officeart/2018/5/layout/IconLeafLabelList"/>
    <dgm:cxn modelId="{38E571DE-F31F-4F59-A973-C587325447FB}" type="presParOf" srcId="{2E02C845-62CA-4BDD-BEF2-ECC2056F9F79}" destId="{870D15C1-B040-46C0-8DAF-0FF2BA84E5F4}" srcOrd="2" destOrd="0" presId="urn:microsoft.com/office/officeart/2018/5/layout/IconLeafLabelList"/>
    <dgm:cxn modelId="{3E8200F0-14AD-410D-A72B-CB96C1790068}" type="presParOf" srcId="{870D15C1-B040-46C0-8DAF-0FF2BA84E5F4}" destId="{1C76DFAF-67CE-4062-AFA9-9C8CF2B29758}" srcOrd="0" destOrd="0" presId="urn:microsoft.com/office/officeart/2018/5/layout/IconLeafLabelList"/>
    <dgm:cxn modelId="{1BADE7E9-2E83-4691-9C59-3FD893214387}" type="presParOf" srcId="{870D15C1-B040-46C0-8DAF-0FF2BA84E5F4}" destId="{A4B174A4-DF66-4B88-B2DB-6317339D738B}" srcOrd="1" destOrd="0" presId="urn:microsoft.com/office/officeart/2018/5/layout/IconLeafLabelList"/>
    <dgm:cxn modelId="{97A4F97A-CBDD-4626-8FD6-A4EFD48DAA5A}" type="presParOf" srcId="{870D15C1-B040-46C0-8DAF-0FF2BA84E5F4}" destId="{CAA34909-A83C-4D55-9B3A-43D52AFCA7F5}" srcOrd="2" destOrd="0" presId="urn:microsoft.com/office/officeart/2018/5/layout/IconLeafLabelList"/>
    <dgm:cxn modelId="{F729CF24-3ABF-45C8-9164-8D5FEC381615}" type="presParOf" srcId="{870D15C1-B040-46C0-8DAF-0FF2BA84E5F4}" destId="{72F592AF-5433-4710-9208-F15703B318A6}" srcOrd="3" destOrd="0" presId="urn:microsoft.com/office/officeart/2018/5/layout/IconLeafLabelList"/>
    <dgm:cxn modelId="{6281E444-1FA5-498C-9865-7EBE327C999A}" type="presParOf" srcId="{2E02C845-62CA-4BDD-BEF2-ECC2056F9F79}" destId="{13CE43EC-4A1B-4BCF-AFEC-D268EF9D9AAA}" srcOrd="3" destOrd="0" presId="urn:microsoft.com/office/officeart/2018/5/layout/IconLeafLabelList"/>
    <dgm:cxn modelId="{A4893EBC-7449-4C06-8F2E-C554F920FB68}" type="presParOf" srcId="{2E02C845-62CA-4BDD-BEF2-ECC2056F9F79}" destId="{E8191D5B-49FA-4560-91A3-37E64B3EB643}" srcOrd="4" destOrd="0" presId="urn:microsoft.com/office/officeart/2018/5/layout/IconLeafLabelList"/>
    <dgm:cxn modelId="{E36AD25B-E201-4410-96DB-70FEF2F5D8F5}" type="presParOf" srcId="{E8191D5B-49FA-4560-91A3-37E64B3EB643}" destId="{978E6FA1-3554-4830-A76D-5D6906A17DC5}" srcOrd="0" destOrd="0" presId="urn:microsoft.com/office/officeart/2018/5/layout/IconLeafLabelList"/>
    <dgm:cxn modelId="{CBCF7E7B-E8AC-4F1A-8D65-EE5BF8D5887C}" type="presParOf" srcId="{E8191D5B-49FA-4560-91A3-37E64B3EB643}" destId="{B7B85DC3-354C-4CB9-9521-CB3A5CDFE16D}" srcOrd="1" destOrd="0" presId="urn:microsoft.com/office/officeart/2018/5/layout/IconLeafLabelList"/>
    <dgm:cxn modelId="{3AD4C127-475B-4378-9ABC-A4772C9B837B}" type="presParOf" srcId="{E8191D5B-49FA-4560-91A3-37E64B3EB643}" destId="{3B0E139C-F873-4AC9-B8D7-C850F507B8B4}" srcOrd="2" destOrd="0" presId="urn:microsoft.com/office/officeart/2018/5/layout/IconLeafLabelList"/>
    <dgm:cxn modelId="{536FDDAD-67D5-4CD9-9C79-BCED2ACC8AF5}" type="presParOf" srcId="{E8191D5B-49FA-4560-91A3-37E64B3EB643}" destId="{646FBDA4-4594-43E5-B183-88FE59C9E018}" srcOrd="3" destOrd="0" presId="urn:microsoft.com/office/officeart/2018/5/layout/IconLeafLabelList"/>
    <dgm:cxn modelId="{FDC569A2-9180-4BF9-BAD6-C549E25B3FDF}" type="presParOf" srcId="{2E02C845-62CA-4BDD-BEF2-ECC2056F9F79}" destId="{A161943A-00F2-437F-9439-55EA49CF2E09}" srcOrd="5" destOrd="0" presId="urn:microsoft.com/office/officeart/2018/5/layout/IconLeafLabelList"/>
    <dgm:cxn modelId="{6C081053-9ECA-4F40-B00A-34901192C44D}" type="presParOf" srcId="{2E02C845-62CA-4BDD-BEF2-ECC2056F9F79}" destId="{4C270342-AD0D-42A3-BC04-9B90B61D2847}" srcOrd="6" destOrd="0" presId="urn:microsoft.com/office/officeart/2018/5/layout/IconLeafLabelList"/>
    <dgm:cxn modelId="{D32B6680-A14E-4463-B789-3005FD703ACA}" type="presParOf" srcId="{4C270342-AD0D-42A3-BC04-9B90B61D2847}" destId="{DE685A72-5948-4916-ADEB-FCAA7FB928E5}" srcOrd="0" destOrd="0" presId="urn:microsoft.com/office/officeart/2018/5/layout/IconLeafLabelList"/>
    <dgm:cxn modelId="{B877682A-F243-4675-B63A-F2A0394EB9FB}" type="presParOf" srcId="{4C270342-AD0D-42A3-BC04-9B90B61D2847}" destId="{975BD86C-74F9-4A3A-B31E-5DF95A06005A}" srcOrd="1" destOrd="0" presId="urn:microsoft.com/office/officeart/2018/5/layout/IconLeafLabelList"/>
    <dgm:cxn modelId="{F5668FF7-9FD0-4E79-99C7-2DA084B95000}" type="presParOf" srcId="{4C270342-AD0D-42A3-BC04-9B90B61D2847}" destId="{26F1AC2E-A448-4606-8A4E-58ABDE8ED17D}" srcOrd="2" destOrd="0" presId="urn:microsoft.com/office/officeart/2018/5/layout/IconLeafLabelList"/>
    <dgm:cxn modelId="{A0256553-E47F-49DE-9203-6D6BFAE3DC5C}" type="presParOf" srcId="{4C270342-AD0D-42A3-BC04-9B90B61D2847}" destId="{DC41ACD3-861E-415A-BD30-EF01E16D96E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9DAEDC-83C1-47E0-822D-A738F012D0DE}"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6B958F45-F01F-4EFB-9989-35C02BBD039F}">
      <dgm:prSet/>
      <dgm:spPr/>
      <dgm:t>
        <a:bodyPr/>
        <a:lstStyle/>
        <a:p>
          <a:r>
            <a:rPr lang="en-US"/>
            <a:t>Gather</a:t>
          </a:r>
        </a:p>
      </dgm:t>
    </dgm:pt>
    <dgm:pt modelId="{E4046D2A-85C8-41C1-A58A-EE718FE6866A}" type="parTrans" cxnId="{369BA9B1-421C-4062-8882-10706E43FB46}">
      <dgm:prSet/>
      <dgm:spPr/>
      <dgm:t>
        <a:bodyPr/>
        <a:lstStyle/>
        <a:p>
          <a:endParaRPr lang="en-US"/>
        </a:p>
      </dgm:t>
    </dgm:pt>
    <dgm:pt modelId="{7A586580-7583-4DE9-AB48-C21050257449}" type="sibTrans" cxnId="{369BA9B1-421C-4062-8882-10706E43FB46}">
      <dgm:prSet/>
      <dgm:spPr/>
      <dgm:t>
        <a:bodyPr/>
        <a:lstStyle/>
        <a:p>
          <a:endParaRPr lang="en-US"/>
        </a:p>
      </dgm:t>
    </dgm:pt>
    <dgm:pt modelId="{BA744EAF-DC5B-4C66-AD35-F0FB9A898F12}">
      <dgm:prSet/>
      <dgm:spPr/>
      <dgm:t>
        <a:bodyPr/>
        <a:lstStyle/>
        <a:p>
          <a:r>
            <a:rPr lang="en-US"/>
            <a:t>Gather all of your materials. Count out 30 Skittles and place them on the desk in front of you. </a:t>
          </a:r>
        </a:p>
      </dgm:t>
    </dgm:pt>
    <dgm:pt modelId="{77A9B7C3-27C9-4FC4-AE85-D7D93768F0FC}" type="parTrans" cxnId="{617D46C8-2559-46E6-B257-98835A4D2E23}">
      <dgm:prSet/>
      <dgm:spPr/>
      <dgm:t>
        <a:bodyPr/>
        <a:lstStyle/>
        <a:p>
          <a:endParaRPr lang="en-US"/>
        </a:p>
      </dgm:t>
    </dgm:pt>
    <dgm:pt modelId="{05E2E37F-4256-4EE1-855D-934324A678E8}" type="sibTrans" cxnId="{617D46C8-2559-46E6-B257-98835A4D2E23}">
      <dgm:prSet/>
      <dgm:spPr/>
      <dgm:t>
        <a:bodyPr/>
        <a:lstStyle/>
        <a:p>
          <a:endParaRPr lang="en-US"/>
        </a:p>
      </dgm:t>
    </dgm:pt>
    <dgm:pt modelId="{C51CEBD5-8AEE-4303-B56D-026EBD0C4207}">
      <dgm:prSet/>
      <dgm:spPr/>
      <dgm:t>
        <a:bodyPr/>
        <a:lstStyle/>
        <a:p>
          <a:r>
            <a:rPr lang="en-US"/>
            <a:t>Place</a:t>
          </a:r>
        </a:p>
      </dgm:t>
    </dgm:pt>
    <dgm:pt modelId="{ABAEB1A1-BF21-4F91-891A-D0F1DCCA8C83}" type="parTrans" cxnId="{D5B45960-F6CD-42F3-9F2E-C2FD86CFE0C8}">
      <dgm:prSet/>
      <dgm:spPr/>
      <dgm:t>
        <a:bodyPr/>
        <a:lstStyle/>
        <a:p>
          <a:endParaRPr lang="en-US"/>
        </a:p>
      </dgm:t>
    </dgm:pt>
    <dgm:pt modelId="{B679B0C5-ADF0-4F39-9C94-8C39CB856DC0}" type="sibTrans" cxnId="{D5B45960-F6CD-42F3-9F2E-C2FD86CFE0C8}">
      <dgm:prSet/>
      <dgm:spPr/>
      <dgm:t>
        <a:bodyPr/>
        <a:lstStyle/>
        <a:p>
          <a:endParaRPr lang="en-US"/>
        </a:p>
      </dgm:t>
    </dgm:pt>
    <dgm:pt modelId="{D8DA9A25-2F0D-4A76-A82B-FE9E965E3E85}">
      <dgm:prSet/>
      <dgm:spPr/>
      <dgm:t>
        <a:bodyPr/>
        <a:lstStyle/>
        <a:p>
          <a:r>
            <a:rPr lang="en-US"/>
            <a:t>Place two skittles in your plastic cup and record them as Trial #0 in your table. These are the “mom and dad” fish. *Note: Every new trial is a new “year”*</a:t>
          </a:r>
        </a:p>
      </dgm:t>
    </dgm:pt>
    <dgm:pt modelId="{2997E710-F9CE-449D-A69E-77400DBDE79C}" type="parTrans" cxnId="{E2052B51-2FA0-4170-967A-9CE5DBEBCC61}">
      <dgm:prSet/>
      <dgm:spPr/>
      <dgm:t>
        <a:bodyPr/>
        <a:lstStyle/>
        <a:p>
          <a:endParaRPr lang="en-US"/>
        </a:p>
      </dgm:t>
    </dgm:pt>
    <dgm:pt modelId="{2833CA12-9BC3-40B0-BB3A-74FFFA73B5BF}" type="sibTrans" cxnId="{E2052B51-2FA0-4170-967A-9CE5DBEBCC61}">
      <dgm:prSet/>
      <dgm:spPr/>
      <dgm:t>
        <a:bodyPr/>
        <a:lstStyle/>
        <a:p>
          <a:endParaRPr lang="en-US"/>
        </a:p>
      </dgm:t>
    </dgm:pt>
    <dgm:pt modelId="{256C0132-41D1-4126-B899-098506607FF1}">
      <dgm:prSet/>
      <dgm:spPr/>
      <dgm:t>
        <a:bodyPr/>
        <a:lstStyle/>
        <a:p>
          <a:r>
            <a:rPr lang="en-US"/>
            <a:t>Roll</a:t>
          </a:r>
        </a:p>
      </dgm:t>
    </dgm:pt>
    <dgm:pt modelId="{4F7BF357-FACB-4286-935E-962341B9D8AB}" type="parTrans" cxnId="{E4BF11C5-F211-4157-B0ED-3523CCEACE7D}">
      <dgm:prSet/>
      <dgm:spPr/>
      <dgm:t>
        <a:bodyPr/>
        <a:lstStyle/>
        <a:p>
          <a:endParaRPr lang="en-US"/>
        </a:p>
      </dgm:t>
    </dgm:pt>
    <dgm:pt modelId="{B8E17265-C849-4179-B590-6E13E4049190}" type="sibTrans" cxnId="{E4BF11C5-F211-4157-B0ED-3523CCEACE7D}">
      <dgm:prSet/>
      <dgm:spPr/>
      <dgm:t>
        <a:bodyPr/>
        <a:lstStyle/>
        <a:p>
          <a:endParaRPr lang="en-US"/>
        </a:p>
      </dgm:t>
    </dgm:pt>
    <dgm:pt modelId="{CF28B987-65DD-4BFE-84EA-79E935E15986}">
      <dgm:prSet/>
      <dgm:spPr/>
      <dgm:t>
        <a:bodyPr/>
        <a:lstStyle/>
        <a:p>
          <a:r>
            <a:rPr lang="en-US" dirty="0"/>
            <a:t>Roll the skittles into your tray. Put one additional skittle into the tray for every skittle with the “S” showing. Count up the number of skittles in the tray and record it in the next trial number in the chart.</a:t>
          </a:r>
        </a:p>
      </dgm:t>
    </dgm:pt>
    <dgm:pt modelId="{99929027-7750-4F2F-AA03-B908FF99B0CB}" type="parTrans" cxnId="{6A204FAF-858A-471A-AABF-593A8F81F523}">
      <dgm:prSet/>
      <dgm:spPr/>
      <dgm:t>
        <a:bodyPr/>
        <a:lstStyle/>
        <a:p>
          <a:endParaRPr lang="en-US"/>
        </a:p>
      </dgm:t>
    </dgm:pt>
    <dgm:pt modelId="{F30E4D74-5134-4618-9DB5-567565BADE88}" type="sibTrans" cxnId="{6A204FAF-858A-471A-AABF-593A8F81F523}">
      <dgm:prSet/>
      <dgm:spPr/>
      <dgm:t>
        <a:bodyPr/>
        <a:lstStyle/>
        <a:p>
          <a:endParaRPr lang="en-US"/>
        </a:p>
      </dgm:t>
    </dgm:pt>
    <dgm:pt modelId="{D39B9F27-799F-41A7-A535-CFD39C819D4C}">
      <dgm:prSet/>
      <dgm:spPr/>
      <dgm:t>
        <a:bodyPr/>
        <a:lstStyle/>
        <a:p>
          <a:r>
            <a:rPr lang="en-US"/>
            <a:t>Repeat</a:t>
          </a:r>
        </a:p>
      </dgm:t>
    </dgm:pt>
    <dgm:pt modelId="{84FBDFB1-E920-490A-8EC9-73C4F048E8E0}" type="parTrans" cxnId="{5F8A1F5A-D431-48A5-A547-2E393687AA14}">
      <dgm:prSet/>
      <dgm:spPr/>
      <dgm:t>
        <a:bodyPr/>
        <a:lstStyle/>
        <a:p>
          <a:endParaRPr lang="en-US"/>
        </a:p>
      </dgm:t>
    </dgm:pt>
    <dgm:pt modelId="{058EE76D-EA68-4A95-8860-45147895F3F0}" type="sibTrans" cxnId="{5F8A1F5A-D431-48A5-A547-2E393687AA14}">
      <dgm:prSet/>
      <dgm:spPr/>
      <dgm:t>
        <a:bodyPr/>
        <a:lstStyle/>
        <a:p>
          <a:endParaRPr lang="en-US"/>
        </a:p>
      </dgm:t>
    </dgm:pt>
    <dgm:pt modelId="{199FD124-A3D2-4E94-9446-00D35804B6D2}">
      <dgm:prSet/>
      <dgm:spPr/>
      <dgm:t>
        <a:bodyPr/>
        <a:lstStyle/>
        <a:p>
          <a:r>
            <a:rPr lang="en-US"/>
            <a:t>Repeat step 3 until you have completed 10 trials or you have run out of skittles. If you do not have enough skittles for your last trial, write in the table the number of skittles you SHOULD have in your tray.</a:t>
          </a:r>
        </a:p>
      </dgm:t>
    </dgm:pt>
    <dgm:pt modelId="{1BB74753-3C95-4340-8F35-FB0057A1478A}" type="parTrans" cxnId="{8B6B24FA-8661-4026-8BA3-83FBD3AD0548}">
      <dgm:prSet/>
      <dgm:spPr/>
      <dgm:t>
        <a:bodyPr/>
        <a:lstStyle/>
        <a:p>
          <a:endParaRPr lang="en-US"/>
        </a:p>
      </dgm:t>
    </dgm:pt>
    <dgm:pt modelId="{8CCFEFE9-D8F2-4377-BEA4-638C023EDD13}" type="sibTrans" cxnId="{8B6B24FA-8661-4026-8BA3-83FBD3AD0548}">
      <dgm:prSet/>
      <dgm:spPr/>
      <dgm:t>
        <a:bodyPr/>
        <a:lstStyle/>
        <a:p>
          <a:endParaRPr lang="en-US"/>
        </a:p>
      </dgm:t>
    </dgm:pt>
    <dgm:pt modelId="{73F8021D-1D53-5048-8A2A-1DF99468ECFA}" type="pres">
      <dgm:prSet presAssocID="{619DAEDC-83C1-47E0-822D-A738F012D0DE}" presName="Name0" presStyleCnt="0">
        <dgm:presLayoutVars>
          <dgm:dir/>
          <dgm:animLvl val="lvl"/>
          <dgm:resizeHandles val="exact"/>
        </dgm:presLayoutVars>
      </dgm:prSet>
      <dgm:spPr/>
    </dgm:pt>
    <dgm:pt modelId="{B70DA6C4-AEE5-1340-A959-7A01C194CF35}" type="pres">
      <dgm:prSet presAssocID="{D39B9F27-799F-41A7-A535-CFD39C819D4C}" presName="boxAndChildren" presStyleCnt="0"/>
      <dgm:spPr/>
    </dgm:pt>
    <dgm:pt modelId="{6B2EED53-BCDC-9646-95FB-41D3DC4AA60F}" type="pres">
      <dgm:prSet presAssocID="{D39B9F27-799F-41A7-A535-CFD39C819D4C}" presName="parentTextBox" presStyleLbl="alignNode1" presStyleIdx="0" presStyleCnt="4"/>
      <dgm:spPr/>
    </dgm:pt>
    <dgm:pt modelId="{64CD6370-906E-1F41-8D13-22BAD923FF65}" type="pres">
      <dgm:prSet presAssocID="{D39B9F27-799F-41A7-A535-CFD39C819D4C}" presName="descendantBox" presStyleLbl="bgAccFollowNode1" presStyleIdx="0" presStyleCnt="4"/>
      <dgm:spPr/>
    </dgm:pt>
    <dgm:pt modelId="{BBA8A1B0-7540-0043-8814-80B22A3A8108}" type="pres">
      <dgm:prSet presAssocID="{B8E17265-C849-4179-B590-6E13E4049190}" presName="sp" presStyleCnt="0"/>
      <dgm:spPr/>
    </dgm:pt>
    <dgm:pt modelId="{CB27AD7B-F802-CB45-BBAC-1BC95D8E05F1}" type="pres">
      <dgm:prSet presAssocID="{256C0132-41D1-4126-B899-098506607FF1}" presName="arrowAndChildren" presStyleCnt="0"/>
      <dgm:spPr/>
    </dgm:pt>
    <dgm:pt modelId="{67F6147C-B415-3049-B8AD-59C0CDB2B8B0}" type="pres">
      <dgm:prSet presAssocID="{256C0132-41D1-4126-B899-098506607FF1}" presName="parentTextArrow" presStyleLbl="node1" presStyleIdx="0" presStyleCnt="0"/>
      <dgm:spPr/>
    </dgm:pt>
    <dgm:pt modelId="{97C807EF-346C-8F4C-BE01-1CDEADBAB5C0}" type="pres">
      <dgm:prSet presAssocID="{256C0132-41D1-4126-B899-098506607FF1}" presName="arrow" presStyleLbl="alignNode1" presStyleIdx="1" presStyleCnt="4"/>
      <dgm:spPr/>
    </dgm:pt>
    <dgm:pt modelId="{DC9BBF5B-B203-9F41-BA9E-B9685BF66D55}" type="pres">
      <dgm:prSet presAssocID="{256C0132-41D1-4126-B899-098506607FF1}" presName="descendantArrow" presStyleLbl="bgAccFollowNode1" presStyleIdx="1" presStyleCnt="4"/>
      <dgm:spPr/>
    </dgm:pt>
    <dgm:pt modelId="{A1FBFACA-CDD9-1E4A-BD07-D536B4BA6BDF}" type="pres">
      <dgm:prSet presAssocID="{B679B0C5-ADF0-4F39-9C94-8C39CB856DC0}" presName="sp" presStyleCnt="0"/>
      <dgm:spPr/>
    </dgm:pt>
    <dgm:pt modelId="{A2AC5F09-A0C5-4F43-A5AD-C7EA4B0AAF9D}" type="pres">
      <dgm:prSet presAssocID="{C51CEBD5-8AEE-4303-B56D-026EBD0C4207}" presName="arrowAndChildren" presStyleCnt="0"/>
      <dgm:spPr/>
    </dgm:pt>
    <dgm:pt modelId="{9BCA91EE-0169-644C-94DF-342D240F6B07}" type="pres">
      <dgm:prSet presAssocID="{C51CEBD5-8AEE-4303-B56D-026EBD0C4207}" presName="parentTextArrow" presStyleLbl="node1" presStyleIdx="0" presStyleCnt="0"/>
      <dgm:spPr/>
    </dgm:pt>
    <dgm:pt modelId="{4756CDEB-FB20-FB43-8A5B-83E731948E46}" type="pres">
      <dgm:prSet presAssocID="{C51CEBD5-8AEE-4303-B56D-026EBD0C4207}" presName="arrow" presStyleLbl="alignNode1" presStyleIdx="2" presStyleCnt="4"/>
      <dgm:spPr/>
    </dgm:pt>
    <dgm:pt modelId="{9D2616D7-F361-9340-8302-A192D076B3CB}" type="pres">
      <dgm:prSet presAssocID="{C51CEBD5-8AEE-4303-B56D-026EBD0C4207}" presName="descendantArrow" presStyleLbl="bgAccFollowNode1" presStyleIdx="2" presStyleCnt="4"/>
      <dgm:spPr/>
    </dgm:pt>
    <dgm:pt modelId="{01D88B9C-A42D-DA4F-8C11-87A83270C2CF}" type="pres">
      <dgm:prSet presAssocID="{7A586580-7583-4DE9-AB48-C21050257449}" presName="sp" presStyleCnt="0"/>
      <dgm:spPr/>
    </dgm:pt>
    <dgm:pt modelId="{260942C7-1EBB-214D-94D4-6BC0272220B2}" type="pres">
      <dgm:prSet presAssocID="{6B958F45-F01F-4EFB-9989-35C02BBD039F}" presName="arrowAndChildren" presStyleCnt="0"/>
      <dgm:spPr/>
    </dgm:pt>
    <dgm:pt modelId="{72D5AA76-86F9-0747-B82D-97C7CF1AAC2C}" type="pres">
      <dgm:prSet presAssocID="{6B958F45-F01F-4EFB-9989-35C02BBD039F}" presName="parentTextArrow" presStyleLbl="node1" presStyleIdx="0" presStyleCnt="0"/>
      <dgm:spPr/>
    </dgm:pt>
    <dgm:pt modelId="{554D5B42-AD62-6D46-B8E6-9977A2318082}" type="pres">
      <dgm:prSet presAssocID="{6B958F45-F01F-4EFB-9989-35C02BBD039F}" presName="arrow" presStyleLbl="alignNode1" presStyleIdx="3" presStyleCnt="4"/>
      <dgm:spPr/>
    </dgm:pt>
    <dgm:pt modelId="{0D713F38-879E-FC45-8FEB-721A5EA5367A}" type="pres">
      <dgm:prSet presAssocID="{6B958F45-F01F-4EFB-9989-35C02BBD039F}" presName="descendantArrow" presStyleLbl="bgAccFollowNode1" presStyleIdx="3" presStyleCnt="4"/>
      <dgm:spPr/>
    </dgm:pt>
  </dgm:ptLst>
  <dgm:cxnLst>
    <dgm:cxn modelId="{B0D16C18-B5CC-B349-A58B-41DD5FD8C3F1}" type="presOf" srcId="{C51CEBD5-8AEE-4303-B56D-026EBD0C4207}" destId="{9BCA91EE-0169-644C-94DF-342D240F6B07}" srcOrd="0" destOrd="0" presId="urn:microsoft.com/office/officeart/2016/7/layout/VerticalDownArrowProcess"/>
    <dgm:cxn modelId="{22026533-A5BD-E84F-8185-AEEF53BCD71F}" type="presOf" srcId="{199FD124-A3D2-4E94-9446-00D35804B6D2}" destId="{64CD6370-906E-1F41-8D13-22BAD923FF65}" srcOrd="0" destOrd="0" presId="urn:microsoft.com/office/officeart/2016/7/layout/VerticalDownArrowProcess"/>
    <dgm:cxn modelId="{73CD1244-C24A-A84E-8BBA-10D75DD12CFF}" type="presOf" srcId="{256C0132-41D1-4126-B899-098506607FF1}" destId="{67F6147C-B415-3049-B8AD-59C0CDB2B8B0}" srcOrd="0" destOrd="0" presId="urn:microsoft.com/office/officeart/2016/7/layout/VerticalDownArrowProcess"/>
    <dgm:cxn modelId="{E2052B51-2FA0-4170-967A-9CE5DBEBCC61}" srcId="{C51CEBD5-8AEE-4303-B56D-026EBD0C4207}" destId="{D8DA9A25-2F0D-4A76-A82B-FE9E965E3E85}" srcOrd="0" destOrd="0" parTransId="{2997E710-F9CE-449D-A69E-77400DBDE79C}" sibTransId="{2833CA12-9BC3-40B0-BB3A-74FFFA73B5BF}"/>
    <dgm:cxn modelId="{B872B654-801E-B14F-9051-43FD719D7A2B}" type="presOf" srcId="{D39B9F27-799F-41A7-A535-CFD39C819D4C}" destId="{6B2EED53-BCDC-9646-95FB-41D3DC4AA60F}" srcOrd="0" destOrd="0" presId="urn:microsoft.com/office/officeart/2016/7/layout/VerticalDownArrowProcess"/>
    <dgm:cxn modelId="{55121C56-4B5F-FF4E-8261-C6F3ED107DC4}" type="presOf" srcId="{619DAEDC-83C1-47E0-822D-A738F012D0DE}" destId="{73F8021D-1D53-5048-8A2A-1DF99468ECFA}" srcOrd="0" destOrd="0" presId="urn:microsoft.com/office/officeart/2016/7/layout/VerticalDownArrowProcess"/>
    <dgm:cxn modelId="{5F8A1F5A-D431-48A5-A547-2E393687AA14}" srcId="{619DAEDC-83C1-47E0-822D-A738F012D0DE}" destId="{D39B9F27-799F-41A7-A535-CFD39C819D4C}" srcOrd="3" destOrd="0" parTransId="{84FBDFB1-E920-490A-8EC9-73C4F048E8E0}" sibTransId="{058EE76D-EA68-4A95-8860-45147895F3F0}"/>
    <dgm:cxn modelId="{D5B45960-F6CD-42F3-9F2E-C2FD86CFE0C8}" srcId="{619DAEDC-83C1-47E0-822D-A738F012D0DE}" destId="{C51CEBD5-8AEE-4303-B56D-026EBD0C4207}" srcOrd="1" destOrd="0" parTransId="{ABAEB1A1-BF21-4F91-891A-D0F1DCCA8C83}" sibTransId="{B679B0C5-ADF0-4F39-9C94-8C39CB856DC0}"/>
    <dgm:cxn modelId="{0DBAC77D-9B3E-C947-A9AB-7C2FF8227F3C}" type="presOf" srcId="{BA744EAF-DC5B-4C66-AD35-F0FB9A898F12}" destId="{0D713F38-879E-FC45-8FEB-721A5EA5367A}" srcOrd="0" destOrd="0" presId="urn:microsoft.com/office/officeart/2016/7/layout/VerticalDownArrowProcess"/>
    <dgm:cxn modelId="{2A80AC87-412A-F841-B2ED-1B168BF13DF1}" type="presOf" srcId="{6B958F45-F01F-4EFB-9989-35C02BBD039F}" destId="{554D5B42-AD62-6D46-B8E6-9977A2318082}" srcOrd="1" destOrd="0" presId="urn:microsoft.com/office/officeart/2016/7/layout/VerticalDownArrowProcess"/>
    <dgm:cxn modelId="{B2C413A7-ED70-B24D-BFE4-ACB9D6FC1B0C}" type="presOf" srcId="{256C0132-41D1-4126-B899-098506607FF1}" destId="{97C807EF-346C-8F4C-BE01-1CDEADBAB5C0}" srcOrd="1" destOrd="0" presId="urn:microsoft.com/office/officeart/2016/7/layout/VerticalDownArrowProcess"/>
    <dgm:cxn modelId="{6A204FAF-858A-471A-AABF-593A8F81F523}" srcId="{256C0132-41D1-4126-B899-098506607FF1}" destId="{CF28B987-65DD-4BFE-84EA-79E935E15986}" srcOrd="0" destOrd="0" parTransId="{99929027-7750-4F2F-AA03-B908FF99B0CB}" sibTransId="{F30E4D74-5134-4618-9DB5-567565BADE88}"/>
    <dgm:cxn modelId="{369BA9B1-421C-4062-8882-10706E43FB46}" srcId="{619DAEDC-83C1-47E0-822D-A738F012D0DE}" destId="{6B958F45-F01F-4EFB-9989-35C02BBD039F}" srcOrd="0" destOrd="0" parTransId="{E4046D2A-85C8-41C1-A58A-EE718FE6866A}" sibTransId="{7A586580-7583-4DE9-AB48-C21050257449}"/>
    <dgm:cxn modelId="{E4BF11C5-F211-4157-B0ED-3523CCEACE7D}" srcId="{619DAEDC-83C1-47E0-822D-A738F012D0DE}" destId="{256C0132-41D1-4126-B899-098506607FF1}" srcOrd="2" destOrd="0" parTransId="{4F7BF357-FACB-4286-935E-962341B9D8AB}" sibTransId="{B8E17265-C849-4179-B590-6E13E4049190}"/>
    <dgm:cxn modelId="{617D46C8-2559-46E6-B257-98835A4D2E23}" srcId="{6B958F45-F01F-4EFB-9989-35C02BBD039F}" destId="{BA744EAF-DC5B-4C66-AD35-F0FB9A898F12}" srcOrd="0" destOrd="0" parTransId="{77A9B7C3-27C9-4FC4-AE85-D7D93768F0FC}" sibTransId="{05E2E37F-4256-4EE1-855D-934324A678E8}"/>
    <dgm:cxn modelId="{F75A05E4-B62F-A345-ACB2-B857204B3798}" type="presOf" srcId="{6B958F45-F01F-4EFB-9989-35C02BBD039F}" destId="{72D5AA76-86F9-0747-B82D-97C7CF1AAC2C}" srcOrd="0" destOrd="0" presId="urn:microsoft.com/office/officeart/2016/7/layout/VerticalDownArrowProcess"/>
    <dgm:cxn modelId="{73913BE7-AFFB-AB4D-92E1-73CC97C5EE79}" type="presOf" srcId="{CF28B987-65DD-4BFE-84EA-79E935E15986}" destId="{DC9BBF5B-B203-9F41-BA9E-B9685BF66D55}" srcOrd="0" destOrd="0" presId="urn:microsoft.com/office/officeart/2016/7/layout/VerticalDownArrowProcess"/>
    <dgm:cxn modelId="{3C3A25EF-136C-AF4C-BF70-41DE53516DE1}" type="presOf" srcId="{D8DA9A25-2F0D-4A76-A82B-FE9E965E3E85}" destId="{9D2616D7-F361-9340-8302-A192D076B3CB}" srcOrd="0" destOrd="0" presId="urn:microsoft.com/office/officeart/2016/7/layout/VerticalDownArrowProcess"/>
    <dgm:cxn modelId="{8B6B24FA-8661-4026-8BA3-83FBD3AD0548}" srcId="{D39B9F27-799F-41A7-A535-CFD39C819D4C}" destId="{199FD124-A3D2-4E94-9446-00D35804B6D2}" srcOrd="0" destOrd="0" parTransId="{1BB74753-3C95-4340-8F35-FB0057A1478A}" sibTransId="{8CCFEFE9-D8F2-4377-BEA4-638C023EDD13}"/>
    <dgm:cxn modelId="{03819BFC-A71B-9046-B018-84E72035D448}" type="presOf" srcId="{C51CEBD5-8AEE-4303-B56D-026EBD0C4207}" destId="{4756CDEB-FB20-FB43-8A5B-83E731948E46}" srcOrd="1" destOrd="0" presId="urn:microsoft.com/office/officeart/2016/7/layout/VerticalDownArrowProcess"/>
    <dgm:cxn modelId="{1CF247A5-0003-D949-8F8B-27A0D7D4C5AF}" type="presParOf" srcId="{73F8021D-1D53-5048-8A2A-1DF99468ECFA}" destId="{B70DA6C4-AEE5-1340-A959-7A01C194CF35}" srcOrd="0" destOrd="0" presId="urn:microsoft.com/office/officeart/2016/7/layout/VerticalDownArrowProcess"/>
    <dgm:cxn modelId="{CB2613D0-3903-904D-9E90-AEDA03D9E233}" type="presParOf" srcId="{B70DA6C4-AEE5-1340-A959-7A01C194CF35}" destId="{6B2EED53-BCDC-9646-95FB-41D3DC4AA60F}" srcOrd="0" destOrd="0" presId="urn:microsoft.com/office/officeart/2016/7/layout/VerticalDownArrowProcess"/>
    <dgm:cxn modelId="{C6871261-B980-B04C-BBFA-1B374246F225}" type="presParOf" srcId="{B70DA6C4-AEE5-1340-A959-7A01C194CF35}" destId="{64CD6370-906E-1F41-8D13-22BAD923FF65}" srcOrd="1" destOrd="0" presId="urn:microsoft.com/office/officeart/2016/7/layout/VerticalDownArrowProcess"/>
    <dgm:cxn modelId="{ABBD37BB-011C-7C49-AB64-9D8D911B71DF}" type="presParOf" srcId="{73F8021D-1D53-5048-8A2A-1DF99468ECFA}" destId="{BBA8A1B0-7540-0043-8814-80B22A3A8108}" srcOrd="1" destOrd="0" presId="urn:microsoft.com/office/officeart/2016/7/layout/VerticalDownArrowProcess"/>
    <dgm:cxn modelId="{5561F527-5215-9E43-A536-78048E4239E7}" type="presParOf" srcId="{73F8021D-1D53-5048-8A2A-1DF99468ECFA}" destId="{CB27AD7B-F802-CB45-BBAC-1BC95D8E05F1}" srcOrd="2" destOrd="0" presId="urn:microsoft.com/office/officeart/2016/7/layout/VerticalDownArrowProcess"/>
    <dgm:cxn modelId="{FDB1A185-D462-5A44-BB9C-B65AFAB0A5C8}" type="presParOf" srcId="{CB27AD7B-F802-CB45-BBAC-1BC95D8E05F1}" destId="{67F6147C-B415-3049-B8AD-59C0CDB2B8B0}" srcOrd="0" destOrd="0" presId="urn:microsoft.com/office/officeart/2016/7/layout/VerticalDownArrowProcess"/>
    <dgm:cxn modelId="{CC383433-550C-104D-8CEA-39BB12FB3995}" type="presParOf" srcId="{CB27AD7B-F802-CB45-BBAC-1BC95D8E05F1}" destId="{97C807EF-346C-8F4C-BE01-1CDEADBAB5C0}" srcOrd="1" destOrd="0" presId="urn:microsoft.com/office/officeart/2016/7/layout/VerticalDownArrowProcess"/>
    <dgm:cxn modelId="{DDC439D2-28AF-0945-8B80-152EAD4C5BB4}" type="presParOf" srcId="{CB27AD7B-F802-CB45-BBAC-1BC95D8E05F1}" destId="{DC9BBF5B-B203-9F41-BA9E-B9685BF66D55}" srcOrd="2" destOrd="0" presId="urn:microsoft.com/office/officeart/2016/7/layout/VerticalDownArrowProcess"/>
    <dgm:cxn modelId="{BA7F475C-38D4-A04B-94E3-FB7648700634}" type="presParOf" srcId="{73F8021D-1D53-5048-8A2A-1DF99468ECFA}" destId="{A1FBFACA-CDD9-1E4A-BD07-D536B4BA6BDF}" srcOrd="3" destOrd="0" presId="urn:microsoft.com/office/officeart/2016/7/layout/VerticalDownArrowProcess"/>
    <dgm:cxn modelId="{9831C41D-A034-FB44-B956-D0387D4EDCA4}" type="presParOf" srcId="{73F8021D-1D53-5048-8A2A-1DF99468ECFA}" destId="{A2AC5F09-A0C5-4F43-A5AD-C7EA4B0AAF9D}" srcOrd="4" destOrd="0" presId="urn:microsoft.com/office/officeart/2016/7/layout/VerticalDownArrowProcess"/>
    <dgm:cxn modelId="{20B580FB-5FB5-A84B-8BF9-5A0C903CF19E}" type="presParOf" srcId="{A2AC5F09-A0C5-4F43-A5AD-C7EA4B0AAF9D}" destId="{9BCA91EE-0169-644C-94DF-342D240F6B07}" srcOrd="0" destOrd="0" presId="urn:microsoft.com/office/officeart/2016/7/layout/VerticalDownArrowProcess"/>
    <dgm:cxn modelId="{46DF1813-F34D-5B4E-8C15-0042AB2CBC70}" type="presParOf" srcId="{A2AC5F09-A0C5-4F43-A5AD-C7EA4B0AAF9D}" destId="{4756CDEB-FB20-FB43-8A5B-83E731948E46}" srcOrd="1" destOrd="0" presId="urn:microsoft.com/office/officeart/2016/7/layout/VerticalDownArrowProcess"/>
    <dgm:cxn modelId="{FAC75790-A19F-0F4D-B666-14CC1C7DE18C}" type="presParOf" srcId="{A2AC5F09-A0C5-4F43-A5AD-C7EA4B0AAF9D}" destId="{9D2616D7-F361-9340-8302-A192D076B3CB}" srcOrd="2" destOrd="0" presId="urn:microsoft.com/office/officeart/2016/7/layout/VerticalDownArrowProcess"/>
    <dgm:cxn modelId="{BB92AFEB-8BCE-2D42-806F-A4A2C8590F34}" type="presParOf" srcId="{73F8021D-1D53-5048-8A2A-1DF99468ECFA}" destId="{01D88B9C-A42D-DA4F-8C11-87A83270C2CF}" srcOrd="5" destOrd="0" presId="urn:microsoft.com/office/officeart/2016/7/layout/VerticalDownArrowProcess"/>
    <dgm:cxn modelId="{5BB22FCB-056F-E648-A794-65F54061A17A}" type="presParOf" srcId="{73F8021D-1D53-5048-8A2A-1DF99468ECFA}" destId="{260942C7-1EBB-214D-94D4-6BC0272220B2}" srcOrd="6" destOrd="0" presId="urn:microsoft.com/office/officeart/2016/7/layout/VerticalDownArrowProcess"/>
    <dgm:cxn modelId="{08841F01-32CB-C143-91C3-5E040DECC490}" type="presParOf" srcId="{260942C7-1EBB-214D-94D4-6BC0272220B2}" destId="{72D5AA76-86F9-0747-B82D-97C7CF1AAC2C}" srcOrd="0" destOrd="0" presId="urn:microsoft.com/office/officeart/2016/7/layout/VerticalDownArrowProcess"/>
    <dgm:cxn modelId="{9F00DF4B-5630-F342-B04E-1EF24695BE85}" type="presParOf" srcId="{260942C7-1EBB-214D-94D4-6BC0272220B2}" destId="{554D5B42-AD62-6D46-B8E6-9977A2318082}" srcOrd="1" destOrd="0" presId="urn:microsoft.com/office/officeart/2016/7/layout/VerticalDownArrowProcess"/>
    <dgm:cxn modelId="{758531B7-8D02-654B-881B-5D2B3C620310}" type="presParOf" srcId="{260942C7-1EBB-214D-94D4-6BC0272220B2}" destId="{0D713F38-879E-FC45-8FEB-721A5EA5367A}"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DAEDC-83C1-47E0-822D-A738F012D0DE}"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6B958F45-F01F-4EFB-9989-35C02BBD039F}">
      <dgm:prSet/>
      <dgm:spPr/>
      <dgm:t>
        <a:bodyPr/>
        <a:lstStyle/>
        <a:p>
          <a:r>
            <a:rPr lang="en-US"/>
            <a:t>Gather</a:t>
          </a:r>
        </a:p>
      </dgm:t>
    </dgm:pt>
    <dgm:pt modelId="{E4046D2A-85C8-41C1-A58A-EE718FE6866A}" type="parTrans" cxnId="{369BA9B1-421C-4062-8882-10706E43FB46}">
      <dgm:prSet/>
      <dgm:spPr/>
      <dgm:t>
        <a:bodyPr/>
        <a:lstStyle/>
        <a:p>
          <a:endParaRPr lang="en-US"/>
        </a:p>
      </dgm:t>
    </dgm:pt>
    <dgm:pt modelId="{7A586580-7583-4DE9-AB48-C21050257449}" type="sibTrans" cxnId="{369BA9B1-421C-4062-8882-10706E43FB46}">
      <dgm:prSet/>
      <dgm:spPr/>
      <dgm:t>
        <a:bodyPr/>
        <a:lstStyle/>
        <a:p>
          <a:endParaRPr lang="en-US"/>
        </a:p>
      </dgm:t>
    </dgm:pt>
    <dgm:pt modelId="{BA744EAF-DC5B-4C66-AD35-F0FB9A898F12}">
      <dgm:prSet/>
      <dgm:spPr/>
      <dgm:t>
        <a:bodyPr/>
        <a:lstStyle/>
        <a:p>
          <a:r>
            <a:rPr lang="en-US" dirty="0"/>
            <a:t>Gather all of your materials. Count out 30 Skittles and place them on the desk in front of you. </a:t>
          </a:r>
        </a:p>
      </dgm:t>
    </dgm:pt>
    <dgm:pt modelId="{77A9B7C3-27C9-4FC4-AE85-D7D93768F0FC}" type="parTrans" cxnId="{617D46C8-2559-46E6-B257-98835A4D2E23}">
      <dgm:prSet/>
      <dgm:spPr/>
      <dgm:t>
        <a:bodyPr/>
        <a:lstStyle/>
        <a:p>
          <a:endParaRPr lang="en-US"/>
        </a:p>
      </dgm:t>
    </dgm:pt>
    <dgm:pt modelId="{05E2E37F-4256-4EE1-855D-934324A678E8}" type="sibTrans" cxnId="{617D46C8-2559-46E6-B257-98835A4D2E23}">
      <dgm:prSet/>
      <dgm:spPr/>
      <dgm:t>
        <a:bodyPr/>
        <a:lstStyle/>
        <a:p>
          <a:endParaRPr lang="en-US"/>
        </a:p>
      </dgm:t>
    </dgm:pt>
    <dgm:pt modelId="{C51CEBD5-8AEE-4303-B56D-026EBD0C4207}">
      <dgm:prSet/>
      <dgm:spPr/>
      <dgm:t>
        <a:bodyPr/>
        <a:lstStyle/>
        <a:p>
          <a:r>
            <a:rPr lang="en-US"/>
            <a:t>Place</a:t>
          </a:r>
        </a:p>
      </dgm:t>
    </dgm:pt>
    <dgm:pt modelId="{ABAEB1A1-BF21-4F91-891A-D0F1DCCA8C83}" type="parTrans" cxnId="{D5B45960-F6CD-42F3-9F2E-C2FD86CFE0C8}">
      <dgm:prSet/>
      <dgm:spPr/>
      <dgm:t>
        <a:bodyPr/>
        <a:lstStyle/>
        <a:p>
          <a:endParaRPr lang="en-US"/>
        </a:p>
      </dgm:t>
    </dgm:pt>
    <dgm:pt modelId="{B679B0C5-ADF0-4F39-9C94-8C39CB856DC0}" type="sibTrans" cxnId="{D5B45960-F6CD-42F3-9F2E-C2FD86CFE0C8}">
      <dgm:prSet/>
      <dgm:spPr/>
      <dgm:t>
        <a:bodyPr/>
        <a:lstStyle/>
        <a:p>
          <a:endParaRPr lang="en-US"/>
        </a:p>
      </dgm:t>
    </dgm:pt>
    <dgm:pt modelId="{D8DA9A25-2F0D-4A76-A82B-FE9E965E3E85}">
      <dgm:prSet/>
      <dgm:spPr/>
      <dgm:t>
        <a:bodyPr/>
        <a:lstStyle/>
        <a:p>
          <a:r>
            <a:rPr lang="en-US" dirty="0"/>
            <a:t>Place all 30 skittles in your plastic cup and record them as Trial #0 in your table. *Note: every trial is a new “year”*</a:t>
          </a:r>
        </a:p>
      </dgm:t>
    </dgm:pt>
    <dgm:pt modelId="{2997E710-F9CE-449D-A69E-77400DBDE79C}" type="parTrans" cxnId="{E2052B51-2FA0-4170-967A-9CE5DBEBCC61}">
      <dgm:prSet/>
      <dgm:spPr/>
      <dgm:t>
        <a:bodyPr/>
        <a:lstStyle/>
        <a:p>
          <a:endParaRPr lang="en-US"/>
        </a:p>
      </dgm:t>
    </dgm:pt>
    <dgm:pt modelId="{2833CA12-9BC3-40B0-BB3A-74FFFA73B5BF}" type="sibTrans" cxnId="{E2052B51-2FA0-4170-967A-9CE5DBEBCC61}">
      <dgm:prSet/>
      <dgm:spPr/>
      <dgm:t>
        <a:bodyPr/>
        <a:lstStyle/>
        <a:p>
          <a:endParaRPr lang="en-US"/>
        </a:p>
      </dgm:t>
    </dgm:pt>
    <dgm:pt modelId="{256C0132-41D1-4126-B899-098506607FF1}">
      <dgm:prSet/>
      <dgm:spPr/>
      <dgm:t>
        <a:bodyPr/>
        <a:lstStyle/>
        <a:p>
          <a:r>
            <a:rPr lang="en-US"/>
            <a:t>Roll</a:t>
          </a:r>
        </a:p>
      </dgm:t>
    </dgm:pt>
    <dgm:pt modelId="{4F7BF357-FACB-4286-935E-962341B9D8AB}" type="parTrans" cxnId="{E4BF11C5-F211-4157-B0ED-3523CCEACE7D}">
      <dgm:prSet/>
      <dgm:spPr/>
      <dgm:t>
        <a:bodyPr/>
        <a:lstStyle/>
        <a:p>
          <a:endParaRPr lang="en-US"/>
        </a:p>
      </dgm:t>
    </dgm:pt>
    <dgm:pt modelId="{B8E17265-C849-4179-B590-6E13E4049190}" type="sibTrans" cxnId="{E4BF11C5-F211-4157-B0ED-3523CCEACE7D}">
      <dgm:prSet/>
      <dgm:spPr/>
      <dgm:t>
        <a:bodyPr/>
        <a:lstStyle/>
        <a:p>
          <a:endParaRPr lang="en-US"/>
        </a:p>
      </dgm:t>
    </dgm:pt>
    <dgm:pt modelId="{CF28B987-65DD-4BFE-84EA-79E935E15986}">
      <dgm:prSet/>
      <dgm:spPr/>
      <dgm:t>
        <a:bodyPr/>
        <a:lstStyle/>
        <a:p>
          <a:r>
            <a:rPr lang="en-US" dirty="0"/>
            <a:t>Roll the cup of skittles onto the tray. Remove all skittles with the “S” showing. (These are fish that were infected with the bacteria and died.) Record the new number of skittles (fish remaining) in your chart.</a:t>
          </a:r>
        </a:p>
      </dgm:t>
    </dgm:pt>
    <dgm:pt modelId="{99929027-7750-4F2F-AA03-B908FF99B0CB}" type="parTrans" cxnId="{6A204FAF-858A-471A-AABF-593A8F81F523}">
      <dgm:prSet/>
      <dgm:spPr/>
      <dgm:t>
        <a:bodyPr/>
        <a:lstStyle/>
        <a:p>
          <a:endParaRPr lang="en-US"/>
        </a:p>
      </dgm:t>
    </dgm:pt>
    <dgm:pt modelId="{F30E4D74-5134-4618-9DB5-567565BADE88}" type="sibTrans" cxnId="{6A204FAF-858A-471A-AABF-593A8F81F523}">
      <dgm:prSet/>
      <dgm:spPr/>
      <dgm:t>
        <a:bodyPr/>
        <a:lstStyle/>
        <a:p>
          <a:endParaRPr lang="en-US"/>
        </a:p>
      </dgm:t>
    </dgm:pt>
    <dgm:pt modelId="{D39B9F27-799F-41A7-A535-CFD39C819D4C}">
      <dgm:prSet/>
      <dgm:spPr/>
      <dgm:t>
        <a:bodyPr/>
        <a:lstStyle/>
        <a:p>
          <a:r>
            <a:rPr lang="en-US"/>
            <a:t>Repeat</a:t>
          </a:r>
        </a:p>
      </dgm:t>
    </dgm:pt>
    <dgm:pt modelId="{84FBDFB1-E920-490A-8EC9-73C4F048E8E0}" type="parTrans" cxnId="{5F8A1F5A-D431-48A5-A547-2E393687AA14}">
      <dgm:prSet/>
      <dgm:spPr/>
      <dgm:t>
        <a:bodyPr/>
        <a:lstStyle/>
        <a:p>
          <a:endParaRPr lang="en-US"/>
        </a:p>
      </dgm:t>
    </dgm:pt>
    <dgm:pt modelId="{058EE76D-EA68-4A95-8860-45147895F3F0}" type="sibTrans" cxnId="{5F8A1F5A-D431-48A5-A547-2E393687AA14}">
      <dgm:prSet/>
      <dgm:spPr/>
      <dgm:t>
        <a:bodyPr/>
        <a:lstStyle/>
        <a:p>
          <a:endParaRPr lang="en-US"/>
        </a:p>
      </dgm:t>
    </dgm:pt>
    <dgm:pt modelId="{199FD124-A3D2-4E94-9446-00D35804B6D2}">
      <dgm:prSet/>
      <dgm:spPr/>
      <dgm:t>
        <a:bodyPr/>
        <a:lstStyle/>
        <a:p>
          <a:r>
            <a:rPr lang="en-US" dirty="0"/>
            <a:t>Repeat step 3 until you have completed 10 trials or you have run out of skittles in the tray.</a:t>
          </a:r>
        </a:p>
      </dgm:t>
    </dgm:pt>
    <dgm:pt modelId="{1BB74753-3C95-4340-8F35-FB0057A1478A}" type="parTrans" cxnId="{8B6B24FA-8661-4026-8BA3-83FBD3AD0548}">
      <dgm:prSet/>
      <dgm:spPr/>
      <dgm:t>
        <a:bodyPr/>
        <a:lstStyle/>
        <a:p>
          <a:endParaRPr lang="en-US"/>
        </a:p>
      </dgm:t>
    </dgm:pt>
    <dgm:pt modelId="{8CCFEFE9-D8F2-4377-BEA4-638C023EDD13}" type="sibTrans" cxnId="{8B6B24FA-8661-4026-8BA3-83FBD3AD0548}">
      <dgm:prSet/>
      <dgm:spPr/>
      <dgm:t>
        <a:bodyPr/>
        <a:lstStyle/>
        <a:p>
          <a:endParaRPr lang="en-US"/>
        </a:p>
      </dgm:t>
    </dgm:pt>
    <dgm:pt modelId="{73F8021D-1D53-5048-8A2A-1DF99468ECFA}" type="pres">
      <dgm:prSet presAssocID="{619DAEDC-83C1-47E0-822D-A738F012D0DE}" presName="Name0" presStyleCnt="0">
        <dgm:presLayoutVars>
          <dgm:dir/>
          <dgm:animLvl val="lvl"/>
          <dgm:resizeHandles val="exact"/>
        </dgm:presLayoutVars>
      </dgm:prSet>
      <dgm:spPr/>
    </dgm:pt>
    <dgm:pt modelId="{B70DA6C4-AEE5-1340-A959-7A01C194CF35}" type="pres">
      <dgm:prSet presAssocID="{D39B9F27-799F-41A7-A535-CFD39C819D4C}" presName="boxAndChildren" presStyleCnt="0"/>
      <dgm:spPr/>
    </dgm:pt>
    <dgm:pt modelId="{6B2EED53-BCDC-9646-95FB-41D3DC4AA60F}" type="pres">
      <dgm:prSet presAssocID="{D39B9F27-799F-41A7-A535-CFD39C819D4C}" presName="parentTextBox" presStyleLbl="alignNode1" presStyleIdx="0" presStyleCnt="4"/>
      <dgm:spPr/>
    </dgm:pt>
    <dgm:pt modelId="{64CD6370-906E-1F41-8D13-22BAD923FF65}" type="pres">
      <dgm:prSet presAssocID="{D39B9F27-799F-41A7-A535-CFD39C819D4C}" presName="descendantBox" presStyleLbl="bgAccFollowNode1" presStyleIdx="0" presStyleCnt="4"/>
      <dgm:spPr/>
    </dgm:pt>
    <dgm:pt modelId="{BBA8A1B0-7540-0043-8814-80B22A3A8108}" type="pres">
      <dgm:prSet presAssocID="{B8E17265-C849-4179-B590-6E13E4049190}" presName="sp" presStyleCnt="0"/>
      <dgm:spPr/>
    </dgm:pt>
    <dgm:pt modelId="{CB27AD7B-F802-CB45-BBAC-1BC95D8E05F1}" type="pres">
      <dgm:prSet presAssocID="{256C0132-41D1-4126-B899-098506607FF1}" presName="arrowAndChildren" presStyleCnt="0"/>
      <dgm:spPr/>
    </dgm:pt>
    <dgm:pt modelId="{67F6147C-B415-3049-B8AD-59C0CDB2B8B0}" type="pres">
      <dgm:prSet presAssocID="{256C0132-41D1-4126-B899-098506607FF1}" presName="parentTextArrow" presStyleLbl="node1" presStyleIdx="0" presStyleCnt="0"/>
      <dgm:spPr/>
    </dgm:pt>
    <dgm:pt modelId="{97C807EF-346C-8F4C-BE01-1CDEADBAB5C0}" type="pres">
      <dgm:prSet presAssocID="{256C0132-41D1-4126-B899-098506607FF1}" presName="arrow" presStyleLbl="alignNode1" presStyleIdx="1" presStyleCnt="4"/>
      <dgm:spPr/>
    </dgm:pt>
    <dgm:pt modelId="{DC9BBF5B-B203-9F41-BA9E-B9685BF66D55}" type="pres">
      <dgm:prSet presAssocID="{256C0132-41D1-4126-B899-098506607FF1}" presName="descendantArrow" presStyleLbl="bgAccFollowNode1" presStyleIdx="1" presStyleCnt="4"/>
      <dgm:spPr/>
    </dgm:pt>
    <dgm:pt modelId="{A1FBFACA-CDD9-1E4A-BD07-D536B4BA6BDF}" type="pres">
      <dgm:prSet presAssocID="{B679B0C5-ADF0-4F39-9C94-8C39CB856DC0}" presName="sp" presStyleCnt="0"/>
      <dgm:spPr/>
    </dgm:pt>
    <dgm:pt modelId="{A2AC5F09-A0C5-4F43-A5AD-C7EA4B0AAF9D}" type="pres">
      <dgm:prSet presAssocID="{C51CEBD5-8AEE-4303-B56D-026EBD0C4207}" presName="arrowAndChildren" presStyleCnt="0"/>
      <dgm:spPr/>
    </dgm:pt>
    <dgm:pt modelId="{9BCA91EE-0169-644C-94DF-342D240F6B07}" type="pres">
      <dgm:prSet presAssocID="{C51CEBD5-8AEE-4303-B56D-026EBD0C4207}" presName="parentTextArrow" presStyleLbl="node1" presStyleIdx="0" presStyleCnt="0"/>
      <dgm:spPr/>
    </dgm:pt>
    <dgm:pt modelId="{4756CDEB-FB20-FB43-8A5B-83E731948E46}" type="pres">
      <dgm:prSet presAssocID="{C51CEBD5-8AEE-4303-B56D-026EBD0C4207}" presName="arrow" presStyleLbl="alignNode1" presStyleIdx="2" presStyleCnt="4"/>
      <dgm:spPr/>
    </dgm:pt>
    <dgm:pt modelId="{9D2616D7-F361-9340-8302-A192D076B3CB}" type="pres">
      <dgm:prSet presAssocID="{C51CEBD5-8AEE-4303-B56D-026EBD0C4207}" presName="descendantArrow" presStyleLbl="bgAccFollowNode1" presStyleIdx="2" presStyleCnt="4"/>
      <dgm:spPr/>
    </dgm:pt>
    <dgm:pt modelId="{01D88B9C-A42D-DA4F-8C11-87A83270C2CF}" type="pres">
      <dgm:prSet presAssocID="{7A586580-7583-4DE9-AB48-C21050257449}" presName="sp" presStyleCnt="0"/>
      <dgm:spPr/>
    </dgm:pt>
    <dgm:pt modelId="{260942C7-1EBB-214D-94D4-6BC0272220B2}" type="pres">
      <dgm:prSet presAssocID="{6B958F45-F01F-4EFB-9989-35C02BBD039F}" presName="arrowAndChildren" presStyleCnt="0"/>
      <dgm:spPr/>
    </dgm:pt>
    <dgm:pt modelId="{72D5AA76-86F9-0747-B82D-97C7CF1AAC2C}" type="pres">
      <dgm:prSet presAssocID="{6B958F45-F01F-4EFB-9989-35C02BBD039F}" presName="parentTextArrow" presStyleLbl="node1" presStyleIdx="0" presStyleCnt="0"/>
      <dgm:spPr/>
    </dgm:pt>
    <dgm:pt modelId="{554D5B42-AD62-6D46-B8E6-9977A2318082}" type="pres">
      <dgm:prSet presAssocID="{6B958F45-F01F-4EFB-9989-35C02BBD039F}" presName="arrow" presStyleLbl="alignNode1" presStyleIdx="3" presStyleCnt="4"/>
      <dgm:spPr/>
    </dgm:pt>
    <dgm:pt modelId="{0D713F38-879E-FC45-8FEB-721A5EA5367A}" type="pres">
      <dgm:prSet presAssocID="{6B958F45-F01F-4EFB-9989-35C02BBD039F}" presName="descendantArrow" presStyleLbl="bgAccFollowNode1" presStyleIdx="3" presStyleCnt="4"/>
      <dgm:spPr/>
    </dgm:pt>
  </dgm:ptLst>
  <dgm:cxnLst>
    <dgm:cxn modelId="{B0D16C18-B5CC-B349-A58B-41DD5FD8C3F1}" type="presOf" srcId="{C51CEBD5-8AEE-4303-B56D-026EBD0C4207}" destId="{9BCA91EE-0169-644C-94DF-342D240F6B07}" srcOrd="0" destOrd="0" presId="urn:microsoft.com/office/officeart/2016/7/layout/VerticalDownArrowProcess"/>
    <dgm:cxn modelId="{22026533-A5BD-E84F-8185-AEEF53BCD71F}" type="presOf" srcId="{199FD124-A3D2-4E94-9446-00D35804B6D2}" destId="{64CD6370-906E-1F41-8D13-22BAD923FF65}" srcOrd="0" destOrd="0" presId="urn:microsoft.com/office/officeart/2016/7/layout/VerticalDownArrowProcess"/>
    <dgm:cxn modelId="{73CD1244-C24A-A84E-8BBA-10D75DD12CFF}" type="presOf" srcId="{256C0132-41D1-4126-B899-098506607FF1}" destId="{67F6147C-B415-3049-B8AD-59C0CDB2B8B0}" srcOrd="0" destOrd="0" presId="urn:microsoft.com/office/officeart/2016/7/layout/VerticalDownArrowProcess"/>
    <dgm:cxn modelId="{E2052B51-2FA0-4170-967A-9CE5DBEBCC61}" srcId="{C51CEBD5-8AEE-4303-B56D-026EBD0C4207}" destId="{D8DA9A25-2F0D-4A76-A82B-FE9E965E3E85}" srcOrd="0" destOrd="0" parTransId="{2997E710-F9CE-449D-A69E-77400DBDE79C}" sibTransId="{2833CA12-9BC3-40B0-BB3A-74FFFA73B5BF}"/>
    <dgm:cxn modelId="{B872B654-801E-B14F-9051-43FD719D7A2B}" type="presOf" srcId="{D39B9F27-799F-41A7-A535-CFD39C819D4C}" destId="{6B2EED53-BCDC-9646-95FB-41D3DC4AA60F}" srcOrd="0" destOrd="0" presId="urn:microsoft.com/office/officeart/2016/7/layout/VerticalDownArrowProcess"/>
    <dgm:cxn modelId="{55121C56-4B5F-FF4E-8261-C6F3ED107DC4}" type="presOf" srcId="{619DAEDC-83C1-47E0-822D-A738F012D0DE}" destId="{73F8021D-1D53-5048-8A2A-1DF99468ECFA}" srcOrd="0" destOrd="0" presId="urn:microsoft.com/office/officeart/2016/7/layout/VerticalDownArrowProcess"/>
    <dgm:cxn modelId="{5F8A1F5A-D431-48A5-A547-2E393687AA14}" srcId="{619DAEDC-83C1-47E0-822D-A738F012D0DE}" destId="{D39B9F27-799F-41A7-A535-CFD39C819D4C}" srcOrd="3" destOrd="0" parTransId="{84FBDFB1-E920-490A-8EC9-73C4F048E8E0}" sibTransId="{058EE76D-EA68-4A95-8860-45147895F3F0}"/>
    <dgm:cxn modelId="{D5B45960-F6CD-42F3-9F2E-C2FD86CFE0C8}" srcId="{619DAEDC-83C1-47E0-822D-A738F012D0DE}" destId="{C51CEBD5-8AEE-4303-B56D-026EBD0C4207}" srcOrd="1" destOrd="0" parTransId="{ABAEB1A1-BF21-4F91-891A-D0F1DCCA8C83}" sibTransId="{B679B0C5-ADF0-4F39-9C94-8C39CB856DC0}"/>
    <dgm:cxn modelId="{0DBAC77D-9B3E-C947-A9AB-7C2FF8227F3C}" type="presOf" srcId="{BA744EAF-DC5B-4C66-AD35-F0FB9A898F12}" destId="{0D713F38-879E-FC45-8FEB-721A5EA5367A}" srcOrd="0" destOrd="0" presId="urn:microsoft.com/office/officeart/2016/7/layout/VerticalDownArrowProcess"/>
    <dgm:cxn modelId="{2A80AC87-412A-F841-B2ED-1B168BF13DF1}" type="presOf" srcId="{6B958F45-F01F-4EFB-9989-35C02BBD039F}" destId="{554D5B42-AD62-6D46-B8E6-9977A2318082}" srcOrd="1" destOrd="0" presId="urn:microsoft.com/office/officeart/2016/7/layout/VerticalDownArrowProcess"/>
    <dgm:cxn modelId="{B2C413A7-ED70-B24D-BFE4-ACB9D6FC1B0C}" type="presOf" srcId="{256C0132-41D1-4126-B899-098506607FF1}" destId="{97C807EF-346C-8F4C-BE01-1CDEADBAB5C0}" srcOrd="1" destOrd="0" presId="urn:microsoft.com/office/officeart/2016/7/layout/VerticalDownArrowProcess"/>
    <dgm:cxn modelId="{6A204FAF-858A-471A-AABF-593A8F81F523}" srcId="{256C0132-41D1-4126-B899-098506607FF1}" destId="{CF28B987-65DD-4BFE-84EA-79E935E15986}" srcOrd="0" destOrd="0" parTransId="{99929027-7750-4F2F-AA03-B908FF99B0CB}" sibTransId="{F30E4D74-5134-4618-9DB5-567565BADE88}"/>
    <dgm:cxn modelId="{369BA9B1-421C-4062-8882-10706E43FB46}" srcId="{619DAEDC-83C1-47E0-822D-A738F012D0DE}" destId="{6B958F45-F01F-4EFB-9989-35C02BBD039F}" srcOrd="0" destOrd="0" parTransId="{E4046D2A-85C8-41C1-A58A-EE718FE6866A}" sibTransId="{7A586580-7583-4DE9-AB48-C21050257449}"/>
    <dgm:cxn modelId="{E4BF11C5-F211-4157-B0ED-3523CCEACE7D}" srcId="{619DAEDC-83C1-47E0-822D-A738F012D0DE}" destId="{256C0132-41D1-4126-B899-098506607FF1}" srcOrd="2" destOrd="0" parTransId="{4F7BF357-FACB-4286-935E-962341B9D8AB}" sibTransId="{B8E17265-C849-4179-B590-6E13E4049190}"/>
    <dgm:cxn modelId="{617D46C8-2559-46E6-B257-98835A4D2E23}" srcId="{6B958F45-F01F-4EFB-9989-35C02BBD039F}" destId="{BA744EAF-DC5B-4C66-AD35-F0FB9A898F12}" srcOrd="0" destOrd="0" parTransId="{77A9B7C3-27C9-4FC4-AE85-D7D93768F0FC}" sibTransId="{05E2E37F-4256-4EE1-855D-934324A678E8}"/>
    <dgm:cxn modelId="{F75A05E4-B62F-A345-ACB2-B857204B3798}" type="presOf" srcId="{6B958F45-F01F-4EFB-9989-35C02BBD039F}" destId="{72D5AA76-86F9-0747-B82D-97C7CF1AAC2C}" srcOrd="0" destOrd="0" presId="urn:microsoft.com/office/officeart/2016/7/layout/VerticalDownArrowProcess"/>
    <dgm:cxn modelId="{73913BE7-AFFB-AB4D-92E1-73CC97C5EE79}" type="presOf" srcId="{CF28B987-65DD-4BFE-84EA-79E935E15986}" destId="{DC9BBF5B-B203-9F41-BA9E-B9685BF66D55}" srcOrd="0" destOrd="0" presId="urn:microsoft.com/office/officeart/2016/7/layout/VerticalDownArrowProcess"/>
    <dgm:cxn modelId="{3C3A25EF-136C-AF4C-BF70-41DE53516DE1}" type="presOf" srcId="{D8DA9A25-2F0D-4A76-A82B-FE9E965E3E85}" destId="{9D2616D7-F361-9340-8302-A192D076B3CB}" srcOrd="0" destOrd="0" presId="urn:microsoft.com/office/officeart/2016/7/layout/VerticalDownArrowProcess"/>
    <dgm:cxn modelId="{8B6B24FA-8661-4026-8BA3-83FBD3AD0548}" srcId="{D39B9F27-799F-41A7-A535-CFD39C819D4C}" destId="{199FD124-A3D2-4E94-9446-00D35804B6D2}" srcOrd="0" destOrd="0" parTransId="{1BB74753-3C95-4340-8F35-FB0057A1478A}" sibTransId="{8CCFEFE9-D8F2-4377-BEA4-638C023EDD13}"/>
    <dgm:cxn modelId="{03819BFC-A71B-9046-B018-84E72035D448}" type="presOf" srcId="{C51CEBD5-8AEE-4303-B56D-026EBD0C4207}" destId="{4756CDEB-FB20-FB43-8A5B-83E731948E46}" srcOrd="1" destOrd="0" presId="urn:microsoft.com/office/officeart/2016/7/layout/VerticalDownArrowProcess"/>
    <dgm:cxn modelId="{1CF247A5-0003-D949-8F8B-27A0D7D4C5AF}" type="presParOf" srcId="{73F8021D-1D53-5048-8A2A-1DF99468ECFA}" destId="{B70DA6C4-AEE5-1340-A959-7A01C194CF35}" srcOrd="0" destOrd="0" presId="urn:microsoft.com/office/officeart/2016/7/layout/VerticalDownArrowProcess"/>
    <dgm:cxn modelId="{CB2613D0-3903-904D-9E90-AEDA03D9E233}" type="presParOf" srcId="{B70DA6C4-AEE5-1340-A959-7A01C194CF35}" destId="{6B2EED53-BCDC-9646-95FB-41D3DC4AA60F}" srcOrd="0" destOrd="0" presId="urn:microsoft.com/office/officeart/2016/7/layout/VerticalDownArrowProcess"/>
    <dgm:cxn modelId="{C6871261-B980-B04C-BBFA-1B374246F225}" type="presParOf" srcId="{B70DA6C4-AEE5-1340-A959-7A01C194CF35}" destId="{64CD6370-906E-1F41-8D13-22BAD923FF65}" srcOrd="1" destOrd="0" presId="urn:microsoft.com/office/officeart/2016/7/layout/VerticalDownArrowProcess"/>
    <dgm:cxn modelId="{ABBD37BB-011C-7C49-AB64-9D8D911B71DF}" type="presParOf" srcId="{73F8021D-1D53-5048-8A2A-1DF99468ECFA}" destId="{BBA8A1B0-7540-0043-8814-80B22A3A8108}" srcOrd="1" destOrd="0" presId="urn:microsoft.com/office/officeart/2016/7/layout/VerticalDownArrowProcess"/>
    <dgm:cxn modelId="{5561F527-5215-9E43-A536-78048E4239E7}" type="presParOf" srcId="{73F8021D-1D53-5048-8A2A-1DF99468ECFA}" destId="{CB27AD7B-F802-CB45-BBAC-1BC95D8E05F1}" srcOrd="2" destOrd="0" presId="urn:microsoft.com/office/officeart/2016/7/layout/VerticalDownArrowProcess"/>
    <dgm:cxn modelId="{FDB1A185-D462-5A44-BB9C-B65AFAB0A5C8}" type="presParOf" srcId="{CB27AD7B-F802-CB45-BBAC-1BC95D8E05F1}" destId="{67F6147C-B415-3049-B8AD-59C0CDB2B8B0}" srcOrd="0" destOrd="0" presId="urn:microsoft.com/office/officeart/2016/7/layout/VerticalDownArrowProcess"/>
    <dgm:cxn modelId="{CC383433-550C-104D-8CEA-39BB12FB3995}" type="presParOf" srcId="{CB27AD7B-F802-CB45-BBAC-1BC95D8E05F1}" destId="{97C807EF-346C-8F4C-BE01-1CDEADBAB5C0}" srcOrd="1" destOrd="0" presId="urn:microsoft.com/office/officeart/2016/7/layout/VerticalDownArrowProcess"/>
    <dgm:cxn modelId="{DDC439D2-28AF-0945-8B80-152EAD4C5BB4}" type="presParOf" srcId="{CB27AD7B-F802-CB45-BBAC-1BC95D8E05F1}" destId="{DC9BBF5B-B203-9F41-BA9E-B9685BF66D55}" srcOrd="2" destOrd="0" presId="urn:microsoft.com/office/officeart/2016/7/layout/VerticalDownArrowProcess"/>
    <dgm:cxn modelId="{BA7F475C-38D4-A04B-94E3-FB7648700634}" type="presParOf" srcId="{73F8021D-1D53-5048-8A2A-1DF99468ECFA}" destId="{A1FBFACA-CDD9-1E4A-BD07-D536B4BA6BDF}" srcOrd="3" destOrd="0" presId="urn:microsoft.com/office/officeart/2016/7/layout/VerticalDownArrowProcess"/>
    <dgm:cxn modelId="{9831C41D-A034-FB44-B956-D0387D4EDCA4}" type="presParOf" srcId="{73F8021D-1D53-5048-8A2A-1DF99468ECFA}" destId="{A2AC5F09-A0C5-4F43-A5AD-C7EA4B0AAF9D}" srcOrd="4" destOrd="0" presId="urn:microsoft.com/office/officeart/2016/7/layout/VerticalDownArrowProcess"/>
    <dgm:cxn modelId="{20B580FB-5FB5-A84B-8BF9-5A0C903CF19E}" type="presParOf" srcId="{A2AC5F09-A0C5-4F43-A5AD-C7EA4B0AAF9D}" destId="{9BCA91EE-0169-644C-94DF-342D240F6B07}" srcOrd="0" destOrd="0" presId="urn:microsoft.com/office/officeart/2016/7/layout/VerticalDownArrowProcess"/>
    <dgm:cxn modelId="{46DF1813-F34D-5B4E-8C15-0042AB2CBC70}" type="presParOf" srcId="{A2AC5F09-A0C5-4F43-A5AD-C7EA4B0AAF9D}" destId="{4756CDEB-FB20-FB43-8A5B-83E731948E46}" srcOrd="1" destOrd="0" presId="urn:microsoft.com/office/officeart/2016/7/layout/VerticalDownArrowProcess"/>
    <dgm:cxn modelId="{FAC75790-A19F-0F4D-B666-14CC1C7DE18C}" type="presParOf" srcId="{A2AC5F09-A0C5-4F43-A5AD-C7EA4B0AAF9D}" destId="{9D2616D7-F361-9340-8302-A192D076B3CB}" srcOrd="2" destOrd="0" presId="urn:microsoft.com/office/officeart/2016/7/layout/VerticalDownArrowProcess"/>
    <dgm:cxn modelId="{BB92AFEB-8BCE-2D42-806F-A4A2C8590F34}" type="presParOf" srcId="{73F8021D-1D53-5048-8A2A-1DF99468ECFA}" destId="{01D88B9C-A42D-DA4F-8C11-87A83270C2CF}" srcOrd="5" destOrd="0" presId="urn:microsoft.com/office/officeart/2016/7/layout/VerticalDownArrowProcess"/>
    <dgm:cxn modelId="{5BB22FCB-056F-E648-A794-65F54061A17A}" type="presParOf" srcId="{73F8021D-1D53-5048-8A2A-1DF99468ECFA}" destId="{260942C7-1EBB-214D-94D4-6BC0272220B2}" srcOrd="6" destOrd="0" presId="urn:microsoft.com/office/officeart/2016/7/layout/VerticalDownArrowProcess"/>
    <dgm:cxn modelId="{08841F01-32CB-C143-91C3-5E040DECC490}" type="presParOf" srcId="{260942C7-1EBB-214D-94D4-6BC0272220B2}" destId="{72D5AA76-86F9-0747-B82D-97C7CF1AAC2C}" srcOrd="0" destOrd="0" presId="urn:microsoft.com/office/officeart/2016/7/layout/VerticalDownArrowProcess"/>
    <dgm:cxn modelId="{9F00DF4B-5630-F342-B04E-1EF24695BE85}" type="presParOf" srcId="{260942C7-1EBB-214D-94D4-6BC0272220B2}" destId="{554D5B42-AD62-6D46-B8E6-9977A2318082}" srcOrd="1" destOrd="0" presId="urn:microsoft.com/office/officeart/2016/7/layout/VerticalDownArrowProcess"/>
    <dgm:cxn modelId="{758531B7-8D02-654B-881B-5D2B3C620310}" type="presParOf" srcId="{260942C7-1EBB-214D-94D4-6BC0272220B2}" destId="{0D713F38-879E-FC45-8FEB-721A5EA5367A}"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891A6-95CA-4A55-BDD0-4FEE0FAA89CE}">
      <dsp:nvSpPr>
        <dsp:cNvPr id="0" name=""/>
        <dsp:cNvSpPr/>
      </dsp:nvSpPr>
      <dsp:spPr>
        <a:xfrm>
          <a:off x="973190" y="787316"/>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477CDF-18D3-44F5-9409-5F0DA1EBD25F}">
      <dsp:nvSpPr>
        <dsp:cNvPr id="0" name=""/>
        <dsp:cNvSpPr/>
      </dsp:nvSpPr>
      <dsp:spPr>
        <a:xfrm>
          <a:off x="1242597" y="1056724"/>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FD8F79-B61C-4DA7-A2B2-6EBD332DAC82}">
      <dsp:nvSpPr>
        <dsp:cNvPr id="0" name=""/>
        <dsp:cNvSpPr/>
      </dsp:nvSpPr>
      <dsp:spPr>
        <a:xfrm>
          <a:off x="569079" y="2445207"/>
          <a:ext cx="207236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Students will be able to graph exponential growth/decay data.</a:t>
          </a:r>
        </a:p>
      </dsp:txBody>
      <dsp:txXfrm>
        <a:off x="569079" y="2445207"/>
        <a:ext cx="2072362" cy="1125000"/>
      </dsp:txXfrm>
    </dsp:sp>
    <dsp:sp modelId="{1C76DFAF-67CE-4062-AFA9-9C8CF2B29758}">
      <dsp:nvSpPr>
        <dsp:cNvPr id="0" name=""/>
        <dsp:cNvSpPr/>
      </dsp:nvSpPr>
      <dsp:spPr>
        <a:xfrm>
          <a:off x="3408216" y="787316"/>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B174A4-DF66-4B88-B2DB-6317339D738B}">
      <dsp:nvSpPr>
        <dsp:cNvPr id="0" name=""/>
        <dsp:cNvSpPr/>
      </dsp:nvSpPr>
      <dsp:spPr>
        <a:xfrm>
          <a:off x="3677623" y="1056724"/>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F592AF-5433-4710-9208-F15703B318A6}">
      <dsp:nvSpPr>
        <dsp:cNvPr id="0" name=""/>
        <dsp:cNvSpPr/>
      </dsp:nvSpPr>
      <dsp:spPr>
        <a:xfrm>
          <a:off x="3004105" y="2445207"/>
          <a:ext cx="207236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Students will be able to solve exponential and linear regressions on the calculator.</a:t>
          </a:r>
        </a:p>
      </dsp:txBody>
      <dsp:txXfrm>
        <a:off x="3004105" y="2445207"/>
        <a:ext cx="2072362" cy="1125000"/>
      </dsp:txXfrm>
    </dsp:sp>
    <dsp:sp modelId="{978E6FA1-3554-4830-A76D-5D6906A17DC5}">
      <dsp:nvSpPr>
        <dsp:cNvPr id="0" name=""/>
        <dsp:cNvSpPr/>
      </dsp:nvSpPr>
      <dsp:spPr>
        <a:xfrm>
          <a:off x="5843242" y="787316"/>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B85DC3-354C-4CB9-9521-CB3A5CDFE16D}">
      <dsp:nvSpPr>
        <dsp:cNvPr id="0" name=""/>
        <dsp:cNvSpPr/>
      </dsp:nvSpPr>
      <dsp:spPr>
        <a:xfrm>
          <a:off x="6112649" y="1056724"/>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6FBDA4-4594-43E5-B183-88FE59C9E018}">
      <dsp:nvSpPr>
        <dsp:cNvPr id="0" name=""/>
        <dsp:cNvSpPr/>
      </dsp:nvSpPr>
      <dsp:spPr>
        <a:xfrm>
          <a:off x="5439131" y="2445207"/>
          <a:ext cx="207236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Students will collect and record data in a chart.</a:t>
          </a:r>
        </a:p>
      </dsp:txBody>
      <dsp:txXfrm>
        <a:off x="5439131" y="2445207"/>
        <a:ext cx="2072362" cy="1125000"/>
      </dsp:txXfrm>
    </dsp:sp>
    <dsp:sp modelId="{DE685A72-5948-4916-ADEB-FCAA7FB928E5}">
      <dsp:nvSpPr>
        <dsp:cNvPr id="0" name=""/>
        <dsp:cNvSpPr/>
      </dsp:nvSpPr>
      <dsp:spPr>
        <a:xfrm>
          <a:off x="8278268" y="787316"/>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BD86C-74F9-4A3A-B31E-5DF95A06005A}">
      <dsp:nvSpPr>
        <dsp:cNvPr id="0" name=""/>
        <dsp:cNvSpPr/>
      </dsp:nvSpPr>
      <dsp:spPr>
        <a:xfrm>
          <a:off x="8547675" y="1056724"/>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41ACD3-861E-415A-BD30-EF01E16D96E1}">
      <dsp:nvSpPr>
        <dsp:cNvPr id="0" name=""/>
        <dsp:cNvSpPr/>
      </dsp:nvSpPr>
      <dsp:spPr>
        <a:xfrm>
          <a:off x="7874157" y="2445207"/>
          <a:ext cx="207236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Students will understand the difference between exponential growth and decay. </a:t>
          </a:r>
        </a:p>
      </dsp:txBody>
      <dsp:txXfrm>
        <a:off x="7874157" y="2445207"/>
        <a:ext cx="2072362" cy="112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EED53-BCDC-9646-95FB-41D3DC4AA60F}">
      <dsp:nvSpPr>
        <dsp:cNvPr id="0" name=""/>
        <dsp:cNvSpPr/>
      </dsp:nvSpPr>
      <dsp:spPr>
        <a:xfrm>
          <a:off x="0" y="5253990"/>
          <a:ext cx="1591978" cy="114944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Repeat</a:t>
          </a:r>
        </a:p>
      </dsp:txBody>
      <dsp:txXfrm>
        <a:off x="0" y="5253990"/>
        <a:ext cx="1591978" cy="1149444"/>
      </dsp:txXfrm>
    </dsp:sp>
    <dsp:sp modelId="{64CD6370-906E-1F41-8D13-22BAD923FF65}">
      <dsp:nvSpPr>
        <dsp:cNvPr id="0" name=""/>
        <dsp:cNvSpPr/>
      </dsp:nvSpPr>
      <dsp:spPr>
        <a:xfrm>
          <a:off x="1591978" y="5253990"/>
          <a:ext cx="4775934" cy="114944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77800" rIns="96879" bIns="177800" numCol="1" spcCol="1270" anchor="ctr" anchorCtr="0">
          <a:noAutofit/>
        </a:bodyPr>
        <a:lstStyle/>
        <a:p>
          <a:pPr marL="0" lvl="0" indent="0" algn="l" defTabSz="622300">
            <a:lnSpc>
              <a:spcPct val="90000"/>
            </a:lnSpc>
            <a:spcBef>
              <a:spcPct val="0"/>
            </a:spcBef>
            <a:spcAft>
              <a:spcPct val="35000"/>
            </a:spcAft>
            <a:buNone/>
          </a:pPr>
          <a:r>
            <a:rPr lang="en-US" sz="1400" kern="1200"/>
            <a:t>Repeat step 3 until you have completed 10 trials or you have run out of skittles. If you do not have enough skittles for your last trial, write in the table the number of skittles you SHOULD have in your tray.</a:t>
          </a:r>
        </a:p>
      </dsp:txBody>
      <dsp:txXfrm>
        <a:off x="1591978" y="5253990"/>
        <a:ext cx="4775934" cy="1149444"/>
      </dsp:txXfrm>
    </dsp:sp>
    <dsp:sp modelId="{97C807EF-346C-8F4C-BE01-1CDEADBAB5C0}">
      <dsp:nvSpPr>
        <dsp:cNvPr id="0" name=""/>
        <dsp:cNvSpPr/>
      </dsp:nvSpPr>
      <dsp:spPr>
        <a:xfrm rot="10800000">
          <a:off x="0" y="3503386"/>
          <a:ext cx="1591978" cy="1767845"/>
        </a:xfrm>
        <a:prstGeom prst="upArrowCallout">
          <a:avLst>
            <a:gd name="adj1" fmla="val 5000"/>
            <a:gd name="adj2" fmla="val 10000"/>
            <a:gd name="adj3" fmla="val 15000"/>
            <a:gd name="adj4" fmla="val 64977"/>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Roll</a:t>
          </a:r>
        </a:p>
      </dsp:txBody>
      <dsp:txXfrm rot="-10800000">
        <a:off x="0" y="3503386"/>
        <a:ext cx="1591978" cy="1149099"/>
      </dsp:txXfrm>
    </dsp:sp>
    <dsp:sp modelId="{DC9BBF5B-B203-9F41-BA9E-B9685BF66D55}">
      <dsp:nvSpPr>
        <dsp:cNvPr id="0" name=""/>
        <dsp:cNvSpPr/>
      </dsp:nvSpPr>
      <dsp:spPr>
        <a:xfrm>
          <a:off x="1591978" y="3503386"/>
          <a:ext cx="4775934" cy="1149099"/>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77800" rIns="96879" bIns="177800" numCol="1" spcCol="1270" anchor="ctr" anchorCtr="0">
          <a:noAutofit/>
        </a:bodyPr>
        <a:lstStyle/>
        <a:p>
          <a:pPr marL="0" lvl="0" indent="0" algn="l" defTabSz="622300">
            <a:lnSpc>
              <a:spcPct val="90000"/>
            </a:lnSpc>
            <a:spcBef>
              <a:spcPct val="0"/>
            </a:spcBef>
            <a:spcAft>
              <a:spcPct val="35000"/>
            </a:spcAft>
            <a:buNone/>
          </a:pPr>
          <a:r>
            <a:rPr lang="en-US" sz="1400" kern="1200" dirty="0"/>
            <a:t>Roll the skittles into your tray. Put one additional skittle into the tray for every skittle with the “S” showing. Count up the number of skittles in the tray and record it in the next trial number in the chart.</a:t>
          </a:r>
        </a:p>
      </dsp:txBody>
      <dsp:txXfrm>
        <a:off x="1591978" y="3503386"/>
        <a:ext cx="4775934" cy="1149099"/>
      </dsp:txXfrm>
    </dsp:sp>
    <dsp:sp modelId="{4756CDEB-FB20-FB43-8A5B-83E731948E46}">
      <dsp:nvSpPr>
        <dsp:cNvPr id="0" name=""/>
        <dsp:cNvSpPr/>
      </dsp:nvSpPr>
      <dsp:spPr>
        <a:xfrm rot="10800000">
          <a:off x="0" y="1752781"/>
          <a:ext cx="1591978" cy="1767845"/>
        </a:xfrm>
        <a:prstGeom prst="upArrowCallout">
          <a:avLst>
            <a:gd name="adj1" fmla="val 5000"/>
            <a:gd name="adj2" fmla="val 10000"/>
            <a:gd name="adj3" fmla="val 15000"/>
            <a:gd name="adj4" fmla="val 64977"/>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Place</a:t>
          </a:r>
        </a:p>
      </dsp:txBody>
      <dsp:txXfrm rot="-10800000">
        <a:off x="0" y="1752781"/>
        <a:ext cx="1591978" cy="1149099"/>
      </dsp:txXfrm>
    </dsp:sp>
    <dsp:sp modelId="{9D2616D7-F361-9340-8302-A192D076B3CB}">
      <dsp:nvSpPr>
        <dsp:cNvPr id="0" name=""/>
        <dsp:cNvSpPr/>
      </dsp:nvSpPr>
      <dsp:spPr>
        <a:xfrm>
          <a:off x="1591978" y="1752781"/>
          <a:ext cx="4775934" cy="1149099"/>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77800" rIns="96879" bIns="177800" numCol="1" spcCol="1270" anchor="ctr" anchorCtr="0">
          <a:noAutofit/>
        </a:bodyPr>
        <a:lstStyle/>
        <a:p>
          <a:pPr marL="0" lvl="0" indent="0" algn="l" defTabSz="622300">
            <a:lnSpc>
              <a:spcPct val="90000"/>
            </a:lnSpc>
            <a:spcBef>
              <a:spcPct val="0"/>
            </a:spcBef>
            <a:spcAft>
              <a:spcPct val="35000"/>
            </a:spcAft>
            <a:buNone/>
          </a:pPr>
          <a:r>
            <a:rPr lang="en-US" sz="1400" kern="1200"/>
            <a:t>Place two skittles in your plastic cup and record them as Trial #0 in your table. These are the “mom and dad” fish. *Note: Every new trial is a new “year”*</a:t>
          </a:r>
        </a:p>
      </dsp:txBody>
      <dsp:txXfrm>
        <a:off x="1591978" y="1752781"/>
        <a:ext cx="4775934" cy="1149099"/>
      </dsp:txXfrm>
    </dsp:sp>
    <dsp:sp modelId="{554D5B42-AD62-6D46-B8E6-9977A2318082}">
      <dsp:nvSpPr>
        <dsp:cNvPr id="0" name=""/>
        <dsp:cNvSpPr/>
      </dsp:nvSpPr>
      <dsp:spPr>
        <a:xfrm rot="10800000">
          <a:off x="0" y="2177"/>
          <a:ext cx="1591978" cy="1767845"/>
        </a:xfrm>
        <a:prstGeom prst="upArrowCallout">
          <a:avLst>
            <a:gd name="adj1" fmla="val 5000"/>
            <a:gd name="adj2" fmla="val 10000"/>
            <a:gd name="adj3" fmla="val 15000"/>
            <a:gd name="adj4" fmla="val 64977"/>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Gather</a:t>
          </a:r>
        </a:p>
      </dsp:txBody>
      <dsp:txXfrm rot="-10800000">
        <a:off x="0" y="2177"/>
        <a:ext cx="1591978" cy="1149099"/>
      </dsp:txXfrm>
    </dsp:sp>
    <dsp:sp modelId="{0D713F38-879E-FC45-8FEB-721A5EA5367A}">
      <dsp:nvSpPr>
        <dsp:cNvPr id="0" name=""/>
        <dsp:cNvSpPr/>
      </dsp:nvSpPr>
      <dsp:spPr>
        <a:xfrm>
          <a:off x="1591978" y="2177"/>
          <a:ext cx="4775934" cy="114909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77800" rIns="96879" bIns="177800" numCol="1" spcCol="1270" anchor="ctr" anchorCtr="0">
          <a:noAutofit/>
        </a:bodyPr>
        <a:lstStyle/>
        <a:p>
          <a:pPr marL="0" lvl="0" indent="0" algn="l" defTabSz="622300">
            <a:lnSpc>
              <a:spcPct val="90000"/>
            </a:lnSpc>
            <a:spcBef>
              <a:spcPct val="0"/>
            </a:spcBef>
            <a:spcAft>
              <a:spcPct val="35000"/>
            </a:spcAft>
            <a:buNone/>
          </a:pPr>
          <a:r>
            <a:rPr lang="en-US" sz="1400" kern="1200"/>
            <a:t>Gather all of your materials. Count out 30 Skittles and place them on the desk in front of you. </a:t>
          </a:r>
        </a:p>
      </dsp:txBody>
      <dsp:txXfrm>
        <a:off x="1591978" y="2177"/>
        <a:ext cx="4775934" cy="1149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EED53-BCDC-9646-95FB-41D3DC4AA60F}">
      <dsp:nvSpPr>
        <dsp:cNvPr id="0" name=""/>
        <dsp:cNvSpPr/>
      </dsp:nvSpPr>
      <dsp:spPr>
        <a:xfrm>
          <a:off x="0" y="5253990"/>
          <a:ext cx="1591978" cy="114944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Repeat</a:t>
          </a:r>
        </a:p>
      </dsp:txBody>
      <dsp:txXfrm>
        <a:off x="0" y="5253990"/>
        <a:ext cx="1591978" cy="1149444"/>
      </dsp:txXfrm>
    </dsp:sp>
    <dsp:sp modelId="{64CD6370-906E-1F41-8D13-22BAD923FF65}">
      <dsp:nvSpPr>
        <dsp:cNvPr id="0" name=""/>
        <dsp:cNvSpPr/>
      </dsp:nvSpPr>
      <dsp:spPr>
        <a:xfrm>
          <a:off x="1591978" y="5253990"/>
          <a:ext cx="4775934" cy="114944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77800" rIns="96879" bIns="177800" numCol="1" spcCol="1270" anchor="ctr" anchorCtr="0">
          <a:noAutofit/>
        </a:bodyPr>
        <a:lstStyle/>
        <a:p>
          <a:pPr marL="0" lvl="0" indent="0" algn="l" defTabSz="622300">
            <a:lnSpc>
              <a:spcPct val="90000"/>
            </a:lnSpc>
            <a:spcBef>
              <a:spcPct val="0"/>
            </a:spcBef>
            <a:spcAft>
              <a:spcPct val="35000"/>
            </a:spcAft>
            <a:buNone/>
          </a:pPr>
          <a:r>
            <a:rPr lang="en-US" sz="1400" kern="1200" dirty="0"/>
            <a:t>Repeat step 3 until you have completed 10 trials or you have run out of skittles in the tray.</a:t>
          </a:r>
        </a:p>
      </dsp:txBody>
      <dsp:txXfrm>
        <a:off x="1591978" y="5253990"/>
        <a:ext cx="4775934" cy="1149444"/>
      </dsp:txXfrm>
    </dsp:sp>
    <dsp:sp modelId="{97C807EF-346C-8F4C-BE01-1CDEADBAB5C0}">
      <dsp:nvSpPr>
        <dsp:cNvPr id="0" name=""/>
        <dsp:cNvSpPr/>
      </dsp:nvSpPr>
      <dsp:spPr>
        <a:xfrm rot="10800000">
          <a:off x="0" y="3503386"/>
          <a:ext cx="1591978" cy="1767845"/>
        </a:xfrm>
        <a:prstGeom prst="upArrowCallout">
          <a:avLst>
            <a:gd name="adj1" fmla="val 5000"/>
            <a:gd name="adj2" fmla="val 10000"/>
            <a:gd name="adj3" fmla="val 15000"/>
            <a:gd name="adj4" fmla="val 64977"/>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Roll</a:t>
          </a:r>
        </a:p>
      </dsp:txBody>
      <dsp:txXfrm rot="-10800000">
        <a:off x="0" y="3503386"/>
        <a:ext cx="1591978" cy="1149099"/>
      </dsp:txXfrm>
    </dsp:sp>
    <dsp:sp modelId="{DC9BBF5B-B203-9F41-BA9E-B9685BF66D55}">
      <dsp:nvSpPr>
        <dsp:cNvPr id="0" name=""/>
        <dsp:cNvSpPr/>
      </dsp:nvSpPr>
      <dsp:spPr>
        <a:xfrm>
          <a:off x="1591978" y="3503386"/>
          <a:ext cx="4775934" cy="1149099"/>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77800" rIns="96879" bIns="177800" numCol="1" spcCol="1270" anchor="ctr" anchorCtr="0">
          <a:noAutofit/>
        </a:bodyPr>
        <a:lstStyle/>
        <a:p>
          <a:pPr marL="0" lvl="0" indent="0" algn="l" defTabSz="622300">
            <a:lnSpc>
              <a:spcPct val="90000"/>
            </a:lnSpc>
            <a:spcBef>
              <a:spcPct val="0"/>
            </a:spcBef>
            <a:spcAft>
              <a:spcPct val="35000"/>
            </a:spcAft>
            <a:buNone/>
          </a:pPr>
          <a:r>
            <a:rPr lang="en-US" sz="1400" kern="1200" dirty="0"/>
            <a:t>Roll the cup of skittles onto the tray. Remove all skittles with the “S” showing. (These are fish that were infected with the bacteria and died.) Record the new number of skittles (fish remaining) in your chart.</a:t>
          </a:r>
        </a:p>
      </dsp:txBody>
      <dsp:txXfrm>
        <a:off x="1591978" y="3503386"/>
        <a:ext cx="4775934" cy="1149099"/>
      </dsp:txXfrm>
    </dsp:sp>
    <dsp:sp modelId="{4756CDEB-FB20-FB43-8A5B-83E731948E46}">
      <dsp:nvSpPr>
        <dsp:cNvPr id="0" name=""/>
        <dsp:cNvSpPr/>
      </dsp:nvSpPr>
      <dsp:spPr>
        <a:xfrm rot="10800000">
          <a:off x="0" y="1752781"/>
          <a:ext cx="1591978" cy="1767845"/>
        </a:xfrm>
        <a:prstGeom prst="upArrowCallout">
          <a:avLst>
            <a:gd name="adj1" fmla="val 5000"/>
            <a:gd name="adj2" fmla="val 10000"/>
            <a:gd name="adj3" fmla="val 15000"/>
            <a:gd name="adj4" fmla="val 64977"/>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Place</a:t>
          </a:r>
        </a:p>
      </dsp:txBody>
      <dsp:txXfrm rot="-10800000">
        <a:off x="0" y="1752781"/>
        <a:ext cx="1591978" cy="1149099"/>
      </dsp:txXfrm>
    </dsp:sp>
    <dsp:sp modelId="{9D2616D7-F361-9340-8302-A192D076B3CB}">
      <dsp:nvSpPr>
        <dsp:cNvPr id="0" name=""/>
        <dsp:cNvSpPr/>
      </dsp:nvSpPr>
      <dsp:spPr>
        <a:xfrm>
          <a:off x="1591978" y="1752781"/>
          <a:ext cx="4775934" cy="1149099"/>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77800" rIns="96879" bIns="177800" numCol="1" spcCol="1270" anchor="ctr" anchorCtr="0">
          <a:noAutofit/>
        </a:bodyPr>
        <a:lstStyle/>
        <a:p>
          <a:pPr marL="0" lvl="0" indent="0" algn="l" defTabSz="622300">
            <a:lnSpc>
              <a:spcPct val="90000"/>
            </a:lnSpc>
            <a:spcBef>
              <a:spcPct val="0"/>
            </a:spcBef>
            <a:spcAft>
              <a:spcPct val="35000"/>
            </a:spcAft>
            <a:buNone/>
          </a:pPr>
          <a:r>
            <a:rPr lang="en-US" sz="1400" kern="1200" dirty="0"/>
            <a:t>Place all 30 skittles in your plastic cup and record them as Trial #0 in your table. *Note: every trial is a new “year”*</a:t>
          </a:r>
        </a:p>
      </dsp:txBody>
      <dsp:txXfrm>
        <a:off x="1591978" y="1752781"/>
        <a:ext cx="4775934" cy="1149099"/>
      </dsp:txXfrm>
    </dsp:sp>
    <dsp:sp modelId="{554D5B42-AD62-6D46-B8E6-9977A2318082}">
      <dsp:nvSpPr>
        <dsp:cNvPr id="0" name=""/>
        <dsp:cNvSpPr/>
      </dsp:nvSpPr>
      <dsp:spPr>
        <a:xfrm rot="10800000">
          <a:off x="0" y="2177"/>
          <a:ext cx="1591978" cy="1767845"/>
        </a:xfrm>
        <a:prstGeom prst="upArrowCallout">
          <a:avLst>
            <a:gd name="adj1" fmla="val 5000"/>
            <a:gd name="adj2" fmla="val 10000"/>
            <a:gd name="adj3" fmla="val 15000"/>
            <a:gd name="adj4" fmla="val 64977"/>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Gather</a:t>
          </a:r>
        </a:p>
      </dsp:txBody>
      <dsp:txXfrm rot="-10800000">
        <a:off x="0" y="2177"/>
        <a:ext cx="1591978" cy="1149099"/>
      </dsp:txXfrm>
    </dsp:sp>
    <dsp:sp modelId="{0D713F38-879E-FC45-8FEB-721A5EA5367A}">
      <dsp:nvSpPr>
        <dsp:cNvPr id="0" name=""/>
        <dsp:cNvSpPr/>
      </dsp:nvSpPr>
      <dsp:spPr>
        <a:xfrm>
          <a:off x="1591978" y="2177"/>
          <a:ext cx="4775934" cy="114909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77800" rIns="96879" bIns="177800" numCol="1" spcCol="1270" anchor="ctr" anchorCtr="0">
          <a:noAutofit/>
        </a:bodyPr>
        <a:lstStyle/>
        <a:p>
          <a:pPr marL="0" lvl="0" indent="0" algn="l" defTabSz="622300">
            <a:lnSpc>
              <a:spcPct val="90000"/>
            </a:lnSpc>
            <a:spcBef>
              <a:spcPct val="0"/>
            </a:spcBef>
            <a:spcAft>
              <a:spcPct val="35000"/>
            </a:spcAft>
            <a:buNone/>
          </a:pPr>
          <a:r>
            <a:rPr lang="en-US" sz="1400" kern="1200" dirty="0"/>
            <a:t>Gather all of your materials. Count out 30 Skittles and place them on the desk in front of you. </a:t>
          </a:r>
        </a:p>
      </dsp:txBody>
      <dsp:txXfrm>
        <a:off x="1591978" y="2177"/>
        <a:ext cx="4775934" cy="1149099"/>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6A118-73EA-0A49-954E-EEEC3E3E1B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BD333A-F755-8346-BAB5-C68457AB2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E97752-96D2-7B49-998A-A4D901C62D76}"/>
              </a:ext>
            </a:extLst>
          </p:cNvPr>
          <p:cNvSpPr>
            <a:spLocks noGrp="1"/>
          </p:cNvSpPr>
          <p:nvPr>
            <p:ph type="dt" sz="half" idx="10"/>
          </p:nvPr>
        </p:nvSpPr>
        <p:spPr/>
        <p:txBody>
          <a:bodyPr/>
          <a:lstStyle/>
          <a:p>
            <a:fld id="{889EA747-BA74-7E4B-8870-C258EAA207EA}" type="datetimeFigureOut">
              <a:rPr lang="en-US" smtClean="0"/>
              <a:t>5/5/21</a:t>
            </a:fld>
            <a:endParaRPr lang="en-US"/>
          </a:p>
        </p:txBody>
      </p:sp>
      <p:sp>
        <p:nvSpPr>
          <p:cNvPr id="5" name="Footer Placeholder 4">
            <a:extLst>
              <a:ext uri="{FF2B5EF4-FFF2-40B4-BE49-F238E27FC236}">
                <a16:creationId xmlns:a16="http://schemas.microsoft.com/office/drawing/2014/main" id="{9791E0C0-CDAD-B44C-ABC1-1FE05F526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876B3-3B2C-6442-BEB9-288560A964AB}"/>
              </a:ext>
            </a:extLst>
          </p:cNvPr>
          <p:cNvSpPr>
            <a:spLocks noGrp="1"/>
          </p:cNvSpPr>
          <p:nvPr>
            <p:ph type="sldNum" sz="quarter" idx="12"/>
          </p:nvPr>
        </p:nvSpPr>
        <p:spPr/>
        <p:txBody>
          <a:bodyPr/>
          <a:lstStyle/>
          <a:p>
            <a:fld id="{D737A0C0-F999-914E-ABD7-CEF36975679B}" type="slidenum">
              <a:rPr lang="en-US" smtClean="0"/>
              <a:t>‹#›</a:t>
            </a:fld>
            <a:endParaRPr lang="en-US"/>
          </a:p>
        </p:txBody>
      </p:sp>
    </p:spTree>
    <p:extLst>
      <p:ext uri="{BB962C8B-B14F-4D97-AF65-F5344CB8AC3E}">
        <p14:creationId xmlns:p14="http://schemas.microsoft.com/office/powerpoint/2010/main" val="38777589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8210-296D-E447-8F4E-D7866B18B1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AA905E-AF62-A841-96EB-A06835E798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51AFB-31D2-EF48-9726-DA762362794D}"/>
              </a:ext>
            </a:extLst>
          </p:cNvPr>
          <p:cNvSpPr>
            <a:spLocks noGrp="1"/>
          </p:cNvSpPr>
          <p:nvPr>
            <p:ph type="dt" sz="half" idx="10"/>
          </p:nvPr>
        </p:nvSpPr>
        <p:spPr/>
        <p:txBody>
          <a:bodyPr/>
          <a:lstStyle/>
          <a:p>
            <a:fld id="{889EA747-BA74-7E4B-8870-C258EAA207EA}" type="datetimeFigureOut">
              <a:rPr lang="en-US" smtClean="0"/>
              <a:t>5/5/21</a:t>
            </a:fld>
            <a:endParaRPr lang="en-US"/>
          </a:p>
        </p:txBody>
      </p:sp>
      <p:sp>
        <p:nvSpPr>
          <p:cNvPr id="5" name="Footer Placeholder 4">
            <a:extLst>
              <a:ext uri="{FF2B5EF4-FFF2-40B4-BE49-F238E27FC236}">
                <a16:creationId xmlns:a16="http://schemas.microsoft.com/office/drawing/2014/main" id="{366A234E-B01B-EC4B-BB92-3B78D2C02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34C3F-7D8B-FE44-A78D-9412134086BC}"/>
              </a:ext>
            </a:extLst>
          </p:cNvPr>
          <p:cNvSpPr>
            <a:spLocks noGrp="1"/>
          </p:cNvSpPr>
          <p:nvPr>
            <p:ph type="sldNum" sz="quarter" idx="12"/>
          </p:nvPr>
        </p:nvSpPr>
        <p:spPr/>
        <p:txBody>
          <a:bodyPr/>
          <a:lstStyle/>
          <a:p>
            <a:fld id="{D737A0C0-F999-914E-ABD7-CEF36975679B}" type="slidenum">
              <a:rPr lang="en-US" smtClean="0"/>
              <a:t>‹#›</a:t>
            </a:fld>
            <a:endParaRPr lang="en-US"/>
          </a:p>
        </p:txBody>
      </p:sp>
    </p:spTree>
    <p:extLst>
      <p:ext uri="{BB962C8B-B14F-4D97-AF65-F5344CB8AC3E}">
        <p14:creationId xmlns:p14="http://schemas.microsoft.com/office/powerpoint/2010/main" val="7940650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277375-7F6C-2743-807A-940D65B4FA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6A47E6-A38E-2A48-9D07-B3FE641D5C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2B263-4B17-754A-A32A-1441369CBADB}"/>
              </a:ext>
            </a:extLst>
          </p:cNvPr>
          <p:cNvSpPr>
            <a:spLocks noGrp="1"/>
          </p:cNvSpPr>
          <p:nvPr>
            <p:ph type="dt" sz="half" idx="10"/>
          </p:nvPr>
        </p:nvSpPr>
        <p:spPr/>
        <p:txBody>
          <a:bodyPr/>
          <a:lstStyle/>
          <a:p>
            <a:fld id="{889EA747-BA74-7E4B-8870-C258EAA207EA}" type="datetimeFigureOut">
              <a:rPr lang="en-US" smtClean="0"/>
              <a:t>5/5/21</a:t>
            </a:fld>
            <a:endParaRPr lang="en-US"/>
          </a:p>
        </p:txBody>
      </p:sp>
      <p:sp>
        <p:nvSpPr>
          <p:cNvPr id="5" name="Footer Placeholder 4">
            <a:extLst>
              <a:ext uri="{FF2B5EF4-FFF2-40B4-BE49-F238E27FC236}">
                <a16:creationId xmlns:a16="http://schemas.microsoft.com/office/drawing/2014/main" id="{D5BF0226-2E9B-694D-8BA1-ACF88C5A3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D78BA-620B-1641-BFAA-AAB8BD5A646E}"/>
              </a:ext>
            </a:extLst>
          </p:cNvPr>
          <p:cNvSpPr>
            <a:spLocks noGrp="1"/>
          </p:cNvSpPr>
          <p:nvPr>
            <p:ph type="sldNum" sz="quarter" idx="12"/>
          </p:nvPr>
        </p:nvSpPr>
        <p:spPr/>
        <p:txBody>
          <a:bodyPr/>
          <a:lstStyle/>
          <a:p>
            <a:fld id="{D737A0C0-F999-914E-ABD7-CEF36975679B}" type="slidenum">
              <a:rPr lang="en-US" smtClean="0"/>
              <a:t>‹#›</a:t>
            </a:fld>
            <a:endParaRPr lang="en-US"/>
          </a:p>
        </p:txBody>
      </p:sp>
    </p:spTree>
    <p:extLst>
      <p:ext uri="{BB962C8B-B14F-4D97-AF65-F5344CB8AC3E}">
        <p14:creationId xmlns:p14="http://schemas.microsoft.com/office/powerpoint/2010/main" val="8659550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A5FC-D1BE-014B-AB18-234FDFF0B1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091CD-FA93-CE4C-AB6F-B67E2DC12D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6AFFE-4B7B-7440-A9E4-AD9B683B89AC}"/>
              </a:ext>
            </a:extLst>
          </p:cNvPr>
          <p:cNvSpPr>
            <a:spLocks noGrp="1"/>
          </p:cNvSpPr>
          <p:nvPr>
            <p:ph type="dt" sz="half" idx="10"/>
          </p:nvPr>
        </p:nvSpPr>
        <p:spPr/>
        <p:txBody>
          <a:bodyPr/>
          <a:lstStyle/>
          <a:p>
            <a:fld id="{889EA747-BA74-7E4B-8870-C258EAA207EA}" type="datetimeFigureOut">
              <a:rPr lang="en-US" smtClean="0"/>
              <a:t>5/5/21</a:t>
            </a:fld>
            <a:endParaRPr lang="en-US"/>
          </a:p>
        </p:txBody>
      </p:sp>
      <p:sp>
        <p:nvSpPr>
          <p:cNvPr id="5" name="Footer Placeholder 4">
            <a:extLst>
              <a:ext uri="{FF2B5EF4-FFF2-40B4-BE49-F238E27FC236}">
                <a16:creationId xmlns:a16="http://schemas.microsoft.com/office/drawing/2014/main" id="{5E2793A3-4FAF-9942-B6C6-A59E4F735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B09AE-7D38-B241-8730-67A6167B31A3}"/>
              </a:ext>
            </a:extLst>
          </p:cNvPr>
          <p:cNvSpPr>
            <a:spLocks noGrp="1"/>
          </p:cNvSpPr>
          <p:nvPr>
            <p:ph type="sldNum" sz="quarter" idx="12"/>
          </p:nvPr>
        </p:nvSpPr>
        <p:spPr/>
        <p:txBody>
          <a:bodyPr/>
          <a:lstStyle/>
          <a:p>
            <a:fld id="{D737A0C0-F999-914E-ABD7-CEF36975679B}" type="slidenum">
              <a:rPr lang="en-US" smtClean="0"/>
              <a:t>‹#›</a:t>
            </a:fld>
            <a:endParaRPr lang="en-US"/>
          </a:p>
        </p:txBody>
      </p:sp>
    </p:spTree>
    <p:extLst>
      <p:ext uri="{BB962C8B-B14F-4D97-AF65-F5344CB8AC3E}">
        <p14:creationId xmlns:p14="http://schemas.microsoft.com/office/powerpoint/2010/main" val="33793753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9A98-E49C-3140-B779-E909F2F4C9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5385B3-96EA-0045-AFDB-620F3E25CB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15E863-757E-FD46-B2C6-0C3EB58BD292}"/>
              </a:ext>
            </a:extLst>
          </p:cNvPr>
          <p:cNvSpPr>
            <a:spLocks noGrp="1"/>
          </p:cNvSpPr>
          <p:nvPr>
            <p:ph type="dt" sz="half" idx="10"/>
          </p:nvPr>
        </p:nvSpPr>
        <p:spPr/>
        <p:txBody>
          <a:bodyPr/>
          <a:lstStyle/>
          <a:p>
            <a:fld id="{889EA747-BA74-7E4B-8870-C258EAA207EA}" type="datetimeFigureOut">
              <a:rPr lang="en-US" smtClean="0"/>
              <a:t>5/5/21</a:t>
            </a:fld>
            <a:endParaRPr lang="en-US"/>
          </a:p>
        </p:txBody>
      </p:sp>
      <p:sp>
        <p:nvSpPr>
          <p:cNvPr id="5" name="Footer Placeholder 4">
            <a:extLst>
              <a:ext uri="{FF2B5EF4-FFF2-40B4-BE49-F238E27FC236}">
                <a16:creationId xmlns:a16="http://schemas.microsoft.com/office/drawing/2014/main" id="{AA03816C-C235-9C47-A575-CEF5FE41F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2BCA7-60AA-984C-937B-6D6668BFA0D6}"/>
              </a:ext>
            </a:extLst>
          </p:cNvPr>
          <p:cNvSpPr>
            <a:spLocks noGrp="1"/>
          </p:cNvSpPr>
          <p:nvPr>
            <p:ph type="sldNum" sz="quarter" idx="12"/>
          </p:nvPr>
        </p:nvSpPr>
        <p:spPr/>
        <p:txBody>
          <a:bodyPr/>
          <a:lstStyle/>
          <a:p>
            <a:fld id="{D737A0C0-F999-914E-ABD7-CEF36975679B}" type="slidenum">
              <a:rPr lang="en-US" smtClean="0"/>
              <a:t>‹#›</a:t>
            </a:fld>
            <a:endParaRPr lang="en-US"/>
          </a:p>
        </p:txBody>
      </p:sp>
    </p:spTree>
    <p:extLst>
      <p:ext uri="{BB962C8B-B14F-4D97-AF65-F5344CB8AC3E}">
        <p14:creationId xmlns:p14="http://schemas.microsoft.com/office/powerpoint/2010/main" val="21814329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8C0D-9FE5-C241-A68D-6A2FF7380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AD8F9-C1EC-FE45-A0A2-C6819D1576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3E4B38-D349-974B-A20E-6D41251D5A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B9A451-4DBE-344F-B3DF-334366C9554A}"/>
              </a:ext>
            </a:extLst>
          </p:cNvPr>
          <p:cNvSpPr>
            <a:spLocks noGrp="1"/>
          </p:cNvSpPr>
          <p:nvPr>
            <p:ph type="dt" sz="half" idx="10"/>
          </p:nvPr>
        </p:nvSpPr>
        <p:spPr/>
        <p:txBody>
          <a:bodyPr/>
          <a:lstStyle/>
          <a:p>
            <a:fld id="{889EA747-BA74-7E4B-8870-C258EAA207EA}" type="datetimeFigureOut">
              <a:rPr lang="en-US" smtClean="0"/>
              <a:t>5/5/21</a:t>
            </a:fld>
            <a:endParaRPr lang="en-US"/>
          </a:p>
        </p:txBody>
      </p:sp>
      <p:sp>
        <p:nvSpPr>
          <p:cNvPr id="6" name="Footer Placeholder 5">
            <a:extLst>
              <a:ext uri="{FF2B5EF4-FFF2-40B4-BE49-F238E27FC236}">
                <a16:creationId xmlns:a16="http://schemas.microsoft.com/office/drawing/2014/main" id="{7084CEE4-B398-4544-9813-4D379264F8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D91C7-5ED8-9143-81D3-E4F2172B13B2}"/>
              </a:ext>
            </a:extLst>
          </p:cNvPr>
          <p:cNvSpPr>
            <a:spLocks noGrp="1"/>
          </p:cNvSpPr>
          <p:nvPr>
            <p:ph type="sldNum" sz="quarter" idx="12"/>
          </p:nvPr>
        </p:nvSpPr>
        <p:spPr/>
        <p:txBody>
          <a:bodyPr/>
          <a:lstStyle/>
          <a:p>
            <a:fld id="{D737A0C0-F999-914E-ABD7-CEF36975679B}" type="slidenum">
              <a:rPr lang="en-US" smtClean="0"/>
              <a:t>‹#›</a:t>
            </a:fld>
            <a:endParaRPr lang="en-US"/>
          </a:p>
        </p:txBody>
      </p:sp>
    </p:spTree>
    <p:extLst>
      <p:ext uri="{BB962C8B-B14F-4D97-AF65-F5344CB8AC3E}">
        <p14:creationId xmlns:p14="http://schemas.microsoft.com/office/powerpoint/2010/main" val="16903482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FCC5-69C9-BB44-B4F7-3FFD83D24E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A5091C-541C-5E43-9B6B-98935862F0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5C1442-AAED-BE41-9EA6-297743A3B9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F55C8A-D1AB-BB45-9695-758714DF36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8F6D19-2BB6-9946-9D13-984F41455C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2E4991-B03A-124B-B15C-144F0B65F541}"/>
              </a:ext>
            </a:extLst>
          </p:cNvPr>
          <p:cNvSpPr>
            <a:spLocks noGrp="1"/>
          </p:cNvSpPr>
          <p:nvPr>
            <p:ph type="dt" sz="half" idx="10"/>
          </p:nvPr>
        </p:nvSpPr>
        <p:spPr/>
        <p:txBody>
          <a:bodyPr/>
          <a:lstStyle/>
          <a:p>
            <a:fld id="{889EA747-BA74-7E4B-8870-C258EAA207EA}" type="datetimeFigureOut">
              <a:rPr lang="en-US" smtClean="0"/>
              <a:t>5/5/21</a:t>
            </a:fld>
            <a:endParaRPr lang="en-US"/>
          </a:p>
        </p:txBody>
      </p:sp>
      <p:sp>
        <p:nvSpPr>
          <p:cNvPr id="8" name="Footer Placeholder 7">
            <a:extLst>
              <a:ext uri="{FF2B5EF4-FFF2-40B4-BE49-F238E27FC236}">
                <a16:creationId xmlns:a16="http://schemas.microsoft.com/office/drawing/2014/main" id="{749A6CA6-759E-8442-A647-AE58A8A2E6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FC21E0-0BED-904F-89F8-E19CB9957584}"/>
              </a:ext>
            </a:extLst>
          </p:cNvPr>
          <p:cNvSpPr>
            <a:spLocks noGrp="1"/>
          </p:cNvSpPr>
          <p:nvPr>
            <p:ph type="sldNum" sz="quarter" idx="12"/>
          </p:nvPr>
        </p:nvSpPr>
        <p:spPr/>
        <p:txBody>
          <a:bodyPr/>
          <a:lstStyle/>
          <a:p>
            <a:fld id="{D737A0C0-F999-914E-ABD7-CEF36975679B}" type="slidenum">
              <a:rPr lang="en-US" smtClean="0"/>
              <a:t>‹#›</a:t>
            </a:fld>
            <a:endParaRPr lang="en-US"/>
          </a:p>
        </p:txBody>
      </p:sp>
    </p:spTree>
    <p:extLst>
      <p:ext uri="{BB962C8B-B14F-4D97-AF65-F5344CB8AC3E}">
        <p14:creationId xmlns:p14="http://schemas.microsoft.com/office/powerpoint/2010/main" val="8934787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5E63-DF9C-6741-9058-8AC899B4E6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110438-4474-A54C-801E-A69E553DEEF5}"/>
              </a:ext>
            </a:extLst>
          </p:cNvPr>
          <p:cNvSpPr>
            <a:spLocks noGrp="1"/>
          </p:cNvSpPr>
          <p:nvPr>
            <p:ph type="dt" sz="half" idx="10"/>
          </p:nvPr>
        </p:nvSpPr>
        <p:spPr/>
        <p:txBody>
          <a:bodyPr/>
          <a:lstStyle/>
          <a:p>
            <a:fld id="{889EA747-BA74-7E4B-8870-C258EAA207EA}" type="datetimeFigureOut">
              <a:rPr lang="en-US" smtClean="0"/>
              <a:t>5/5/21</a:t>
            </a:fld>
            <a:endParaRPr lang="en-US"/>
          </a:p>
        </p:txBody>
      </p:sp>
      <p:sp>
        <p:nvSpPr>
          <p:cNvPr id="4" name="Footer Placeholder 3">
            <a:extLst>
              <a:ext uri="{FF2B5EF4-FFF2-40B4-BE49-F238E27FC236}">
                <a16:creationId xmlns:a16="http://schemas.microsoft.com/office/drawing/2014/main" id="{77F156FA-1FCA-4B41-8AEE-247D8250D1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E6ADD-108D-EF49-97C5-6298B7DBE2C1}"/>
              </a:ext>
            </a:extLst>
          </p:cNvPr>
          <p:cNvSpPr>
            <a:spLocks noGrp="1"/>
          </p:cNvSpPr>
          <p:nvPr>
            <p:ph type="sldNum" sz="quarter" idx="12"/>
          </p:nvPr>
        </p:nvSpPr>
        <p:spPr/>
        <p:txBody>
          <a:bodyPr/>
          <a:lstStyle/>
          <a:p>
            <a:fld id="{D737A0C0-F999-914E-ABD7-CEF36975679B}" type="slidenum">
              <a:rPr lang="en-US" smtClean="0"/>
              <a:t>‹#›</a:t>
            </a:fld>
            <a:endParaRPr lang="en-US"/>
          </a:p>
        </p:txBody>
      </p:sp>
    </p:spTree>
    <p:extLst>
      <p:ext uri="{BB962C8B-B14F-4D97-AF65-F5344CB8AC3E}">
        <p14:creationId xmlns:p14="http://schemas.microsoft.com/office/powerpoint/2010/main" val="38733148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535E0-D2D2-FF49-8D9C-A43AFA1A436E}"/>
              </a:ext>
            </a:extLst>
          </p:cNvPr>
          <p:cNvSpPr>
            <a:spLocks noGrp="1"/>
          </p:cNvSpPr>
          <p:nvPr>
            <p:ph type="dt" sz="half" idx="10"/>
          </p:nvPr>
        </p:nvSpPr>
        <p:spPr/>
        <p:txBody>
          <a:bodyPr/>
          <a:lstStyle/>
          <a:p>
            <a:fld id="{889EA747-BA74-7E4B-8870-C258EAA207EA}" type="datetimeFigureOut">
              <a:rPr lang="en-US" smtClean="0"/>
              <a:t>5/5/21</a:t>
            </a:fld>
            <a:endParaRPr lang="en-US"/>
          </a:p>
        </p:txBody>
      </p:sp>
      <p:sp>
        <p:nvSpPr>
          <p:cNvPr id="3" name="Footer Placeholder 2">
            <a:extLst>
              <a:ext uri="{FF2B5EF4-FFF2-40B4-BE49-F238E27FC236}">
                <a16:creationId xmlns:a16="http://schemas.microsoft.com/office/drawing/2014/main" id="{61E7ED91-FA72-C148-929C-060A4EE550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ED4CAF-C3AA-DC43-8CCA-A5E2E7141D3E}"/>
              </a:ext>
            </a:extLst>
          </p:cNvPr>
          <p:cNvSpPr>
            <a:spLocks noGrp="1"/>
          </p:cNvSpPr>
          <p:nvPr>
            <p:ph type="sldNum" sz="quarter" idx="12"/>
          </p:nvPr>
        </p:nvSpPr>
        <p:spPr/>
        <p:txBody>
          <a:bodyPr/>
          <a:lstStyle/>
          <a:p>
            <a:fld id="{D737A0C0-F999-914E-ABD7-CEF36975679B}" type="slidenum">
              <a:rPr lang="en-US" smtClean="0"/>
              <a:t>‹#›</a:t>
            </a:fld>
            <a:endParaRPr lang="en-US"/>
          </a:p>
        </p:txBody>
      </p:sp>
    </p:spTree>
    <p:extLst>
      <p:ext uri="{BB962C8B-B14F-4D97-AF65-F5344CB8AC3E}">
        <p14:creationId xmlns:p14="http://schemas.microsoft.com/office/powerpoint/2010/main" val="8961861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03966-BAD0-A342-AF54-196B09E2AC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F125CE-A595-BC49-BEBA-304551AD95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BBA39D-FC1C-194E-8B1B-75050D2AB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6C721-1E8F-5A4C-8DAB-9AE4F761EBFA}"/>
              </a:ext>
            </a:extLst>
          </p:cNvPr>
          <p:cNvSpPr>
            <a:spLocks noGrp="1"/>
          </p:cNvSpPr>
          <p:nvPr>
            <p:ph type="dt" sz="half" idx="10"/>
          </p:nvPr>
        </p:nvSpPr>
        <p:spPr/>
        <p:txBody>
          <a:bodyPr/>
          <a:lstStyle/>
          <a:p>
            <a:fld id="{889EA747-BA74-7E4B-8870-C258EAA207EA}" type="datetimeFigureOut">
              <a:rPr lang="en-US" smtClean="0"/>
              <a:t>5/5/21</a:t>
            </a:fld>
            <a:endParaRPr lang="en-US"/>
          </a:p>
        </p:txBody>
      </p:sp>
      <p:sp>
        <p:nvSpPr>
          <p:cNvPr id="6" name="Footer Placeholder 5">
            <a:extLst>
              <a:ext uri="{FF2B5EF4-FFF2-40B4-BE49-F238E27FC236}">
                <a16:creationId xmlns:a16="http://schemas.microsoft.com/office/drawing/2014/main" id="{BAE5BDA6-5294-A64F-93AA-F69EDA205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0F327-2868-8341-A16D-A52015A28E3B}"/>
              </a:ext>
            </a:extLst>
          </p:cNvPr>
          <p:cNvSpPr>
            <a:spLocks noGrp="1"/>
          </p:cNvSpPr>
          <p:nvPr>
            <p:ph type="sldNum" sz="quarter" idx="12"/>
          </p:nvPr>
        </p:nvSpPr>
        <p:spPr/>
        <p:txBody>
          <a:bodyPr/>
          <a:lstStyle/>
          <a:p>
            <a:fld id="{D737A0C0-F999-914E-ABD7-CEF36975679B}" type="slidenum">
              <a:rPr lang="en-US" smtClean="0"/>
              <a:t>‹#›</a:t>
            </a:fld>
            <a:endParaRPr lang="en-US"/>
          </a:p>
        </p:txBody>
      </p:sp>
    </p:spTree>
    <p:extLst>
      <p:ext uri="{BB962C8B-B14F-4D97-AF65-F5344CB8AC3E}">
        <p14:creationId xmlns:p14="http://schemas.microsoft.com/office/powerpoint/2010/main" val="25587597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A809-A7D7-6A40-A9FD-521326BEE9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AE6144-6AE5-4A40-A729-331BA59A0A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ECA03D-03DE-3B47-8034-4825A00B4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E2C5B1-D5AA-354A-B18A-1FB98A11F703}"/>
              </a:ext>
            </a:extLst>
          </p:cNvPr>
          <p:cNvSpPr>
            <a:spLocks noGrp="1"/>
          </p:cNvSpPr>
          <p:nvPr>
            <p:ph type="dt" sz="half" idx="10"/>
          </p:nvPr>
        </p:nvSpPr>
        <p:spPr/>
        <p:txBody>
          <a:bodyPr/>
          <a:lstStyle/>
          <a:p>
            <a:fld id="{889EA747-BA74-7E4B-8870-C258EAA207EA}" type="datetimeFigureOut">
              <a:rPr lang="en-US" smtClean="0"/>
              <a:t>5/5/21</a:t>
            </a:fld>
            <a:endParaRPr lang="en-US"/>
          </a:p>
        </p:txBody>
      </p:sp>
      <p:sp>
        <p:nvSpPr>
          <p:cNvPr id="6" name="Footer Placeholder 5">
            <a:extLst>
              <a:ext uri="{FF2B5EF4-FFF2-40B4-BE49-F238E27FC236}">
                <a16:creationId xmlns:a16="http://schemas.microsoft.com/office/drawing/2014/main" id="{58F687B1-D00D-1E4F-B962-522BD86B0E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5689D9-63BB-D043-ABF5-245846ACE621}"/>
              </a:ext>
            </a:extLst>
          </p:cNvPr>
          <p:cNvSpPr>
            <a:spLocks noGrp="1"/>
          </p:cNvSpPr>
          <p:nvPr>
            <p:ph type="sldNum" sz="quarter" idx="12"/>
          </p:nvPr>
        </p:nvSpPr>
        <p:spPr/>
        <p:txBody>
          <a:bodyPr/>
          <a:lstStyle/>
          <a:p>
            <a:fld id="{D737A0C0-F999-914E-ABD7-CEF36975679B}" type="slidenum">
              <a:rPr lang="en-US" smtClean="0"/>
              <a:t>‹#›</a:t>
            </a:fld>
            <a:endParaRPr lang="en-US"/>
          </a:p>
        </p:txBody>
      </p:sp>
    </p:spTree>
    <p:extLst>
      <p:ext uri="{BB962C8B-B14F-4D97-AF65-F5344CB8AC3E}">
        <p14:creationId xmlns:p14="http://schemas.microsoft.com/office/powerpoint/2010/main" val="11139125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6BC52-6871-DE45-A1D7-2A42B82069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3E3F91-C9BA-424F-BBE6-8593E363BE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C2D790-8BEB-EB46-9CFB-AFBBC80CAD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EA747-BA74-7E4B-8870-C258EAA207EA}" type="datetimeFigureOut">
              <a:rPr lang="en-US" smtClean="0"/>
              <a:t>5/5/21</a:t>
            </a:fld>
            <a:endParaRPr lang="en-US"/>
          </a:p>
        </p:txBody>
      </p:sp>
      <p:sp>
        <p:nvSpPr>
          <p:cNvPr id="5" name="Footer Placeholder 4">
            <a:extLst>
              <a:ext uri="{FF2B5EF4-FFF2-40B4-BE49-F238E27FC236}">
                <a16:creationId xmlns:a16="http://schemas.microsoft.com/office/drawing/2014/main" id="{90631D51-8B9C-1240-BBD3-0C106EB55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E8E25B-4F53-0E43-9D97-F0E02560D6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7A0C0-F999-914E-ABD7-CEF36975679B}" type="slidenum">
              <a:rPr lang="en-US" smtClean="0"/>
              <a:t>‹#›</a:t>
            </a:fld>
            <a:endParaRPr lang="en-US"/>
          </a:p>
        </p:txBody>
      </p:sp>
    </p:spTree>
    <p:extLst>
      <p:ext uri="{BB962C8B-B14F-4D97-AF65-F5344CB8AC3E}">
        <p14:creationId xmlns:p14="http://schemas.microsoft.com/office/powerpoint/2010/main" val="915162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10;&#10;Description automatically generated with medium confidence">
            <a:extLst>
              <a:ext uri="{FF2B5EF4-FFF2-40B4-BE49-F238E27FC236}">
                <a16:creationId xmlns:a16="http://schemas.microsoft.com/office/drawing/2014/main" id="{2F7C7620-C003-436F-8B2E-03DB14EECCB0}"/>
              </a:ext>
            </a:extLst>
          </p:cNvPr>
          <p:cNvPicPr>
            <a:picLocks noChangeAspect="1"/>
          </p:cNvPicPr>
          <p:nvPr/>
        </p:nvPicPr>
        <p:blipFill rotWithShape="1">
          <a:blip r:embed="rId2"/>
          <a:srcRect t="18773"/>
          <a:stretch/>
        </p:blipFill>
        <p:spPr>
          <a:xfrm>
            <a:off x="-3047" y="10"/>
            <a:ext cx="12191999" cy="6857990"/>
          </a:xfrm>
          <a:prstGeom prst="rect">
            <a:avLst/>
          </a:prstGeom>
        </p:spPr>
      </p:pic>
      <p:sp>
        <p:nvSpPr>
          <p:cNvPr id="25"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6CB22-8A58-EC44-A6E9-A6596D47C5BF}"/>
              </a:ext>
            </a:extLst>
          </p:cNvPr>
          <p:cNvSpPr>
            <a:spLocks noGrp="1"/>
          </p:cNvSpPr>
          <p:nvPr>
            <p:ph type="ctrTitle"/>
          </p:nvPr>
        </p:nvSpPr>
        <p:spPr>
          <a:xfrm>
            <a:off x="1097280" y="325550"/>
            <a:ext cx="10058400" cy="2989150"/>
          </a:xfrm>
          <a:effectLst>
            <a:outerShdw blurRad="50800" dist="38100" dir="2700000" algn="tl" rotWithShape="0">
              <a:prstClr val="black">
                <a:alpha val="40000"/>
              </a:prstClr>
            </a:outerShdw>
          </a:effectLst>
        </p:spPr>
        <p:txBody>
          <a:bodyPr>
            <a:normAutofit/>
          </a:bodyPr>
          <a:lstStyle/>
          <a:p>
            <a:r>
              <a:rPr lang="en-US" sz="5200" dirty="0"/>
              <a:t>Modeling Exponential Growth and Decay of Fish in a Pond Using Skittles “Lab”</a:t>
            </a:r>
            <a:br>
              <a:rPr lang="en-US" sz="5200" dirty="0">
                <a:solidFill>
                  <a:srgbClr val="FFFFFF"/>
                </a:solidFill>
              </a:rPr>
            </a:br>
            <a:endParaRPr lang="en-US" sz="5200" dirty="0">
              <a:solidFill>
                <a:srgbClr val="FFFFFF"/>
              </a:solidFill>
            </a:endParaRPr>
          </a:p>
        </p:txBody>
      </p:sp>
      <p:sp>
        <p:nvSpPr>
          <p:cNvPr id="3" name="Subtitle 2">
            <a:extLst>
              <a:ext uri="{FF2B5EF4-FFF2-40B4-BE49-F238E27FC236}">
                <a16:creationId xmlns:a16="http://schemas.microsoft.com/office/drawing/2014/main" id="{30BEE1F9-247F-2A4A-B3CE-2F238A92EF07}"/>
              </a:ext>
            </a:extLst>
          </p:cNvPr>
          <p:cNvSpPr>
            <a:spLocks noGrp="1"/>
          </p:cNvSpPr>
          <p:nvPr>
            <p:ph type="subTitle" idx="1"/>
          </p:nvPr>
        </p:nvSpPr>
        <p:spPr>
          <a:xfrm>
            <a:off x="1063752" y="6212633"/>
            <a:ext cx="10058400" cy="639634"/>
          </a:xfrm>
          <a:effectLst>
            <a:outerShdw blurRad="50800" dist="38100" dir="2700000" algn="tl" rotWithShape="0">
              <a:prstClr val="black">
                <a:alpha val="40000"/>
              </a:prstClr>
            </a:outerShdw>
          </a:effectLst>
        </p:spPr>
        <p:txBody>
          <a:bodyPr>
            <a:normAutofit/>
          </a:bodyPr>
          <a:lstStyle/>
          <a:p>
            <a:r>
              <a:rPr lang="en-US" dirty="0">
                <a:latin typeface="Times New Roman" panose="02020603050405020304" pitchFamily="18" charset="0"/>
                <a:cs typeface="Times New Roman" panose="02020603050405020304" pitchFamily="18" charset="0"/>
              </a:rPr>
              <a:t>By Sarah Canzone</a:t>
            </a:r>
          </a:p>
        </p:txBody>
      </p:sp>
    </p:spTree>
    <p:extLst>
      <p:ext uri="{BB962C8B-B14F-4D97-AF65-F5344CB8AC3E}">
        <p14:creationId xmlns:p14="http://schemas.microsoft.com/office/powerpoint/2010/main" val="34188329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F5B6AFC-42C0-BE42-9B7C-57645566970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500" kern="1200">
                <a:solidFill>
                  <a:srgbClr val="FFFFFF"/>
                </a:solidFill>
                <a:latin typeface="+mj-lt"/>
                <a:ea typeface="+mj-ea"/>
                <a:cs typeface="+mj-cs"/>
              </a:rPr>
              <a:t>Plot the data points from your table above, making sure to label your axis. Connect your points with a curve.</a:t>
            </a:r>
            <a:br>
              <a:rPr lang="en-US" sz="2500" kern="1200">
                <a:solidFill>
                  <a:srgbClr val="FFFFFF"/>
                </a:solidFill>
                <a:latin typeface="+mj-lt"/>
                <a:ea typeface="+mj-ea"/>
                <a:cs typeface="+mj-cs"/>
              </a:rPr>
            </a:br>
            <a:endParaRPr lang="en-US" sz="2500" kern="1200">
              <a:solidFill>
                <a:srgbClr val="FFFFFF"/>
              </a:solidFill>
              <a:latin typeface="+mj-lt"/>
              <a:ea typeface="+mj-ea"/>
              <a:cs typeface="+mj-cs"/>
            </a:endParaRPr>
          </a:p>
        </p:txBody>
      </p:sp>
      <p:pic>
        <p:nvPicPr>
          <p:cNvPr id="4" name="Content Placeholder 3" descr="Background pattern&#10;&#10;Description automatically generated">
            <a:extLst>
              <a:ext uri="{FF2B5EF4-FFF2-40B4-BE49-F238E27FC236}">
                <a16:creationId xmlns:a16="http://schemas.microsoft.com/office/drawing/2014/main" id="{D52BD468-60FC-4B44-8554-8B670DEEA9F9}"/>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02428" y="1170954"/>
            <a:ext cx="7225748" cy="4516092"/>
          </a:xfrm>
          <a:prstGeom prst="rect">
            <a:avLst/>
          </a:prstGeom>
        </p:spPr>
      </p:pic>
    </p:spTree>
    <p:extLst>
      <p:ext uri="{BB962C8B-B14F-4D97-AF65-F5344CB8AC3E}">
        <p14:creationId xmlns:p14="http://schemas.microsoft.com/office/powerpoint/2010/main" val="25834537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AAB0-82E6-DE4C-9994-D0764E5F0E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EBB962-9429-A747-BCBE-23C99A51EE48}"/>
              </a:ext>
            </a:extLst>
          </p:cNvPr>
          <p:cNvSpPr>
            <a:spLocks noGrp="1"/>
          </p:cNvSpPr>
          <p:nvPr>
            <p:ph idx="1"/>
          </p:nvPr>
        </p:nvSpPr>
        <p:spPr/>
        <p:txBody>
          <a:bodyPr/>
          <a:lstStyle/>
          <a:p>
            <a:pPr marL="0" indent="0">
              <a:buNone/>
            </a:pPr>
            <a:r>
              <a:rPr lang="en-US" dirty="0"/>
              <a:t>Now, let’s solve for the equation of this curve! We will start by entering the data on our graphing calculator! To do this, follow these steps:</a:t>
            </a:r>
          </a:p>
          <a:p>
            <a:pPr marL="0" lvl="0" indent="0">
              <a:buNone/>
            </a:pPr>
            <a:r>
              <a:rPr lang="en-US" dirty="0"/>
              <a:t>1. Press [STAT] then [ENTER]</a:t>
            </a:r>
          </a:p>
          <a:p>
            <a:pPr marL="0" lvl="0" indent="0">
              <a:buNone/>
            </a:pPr>
            <a:r>
              <a:rPr lang="en-US" dirty="0"/>
              <a:t>2. Enter the trial number column into the L1 column, pressing enter after each entry.</a:t>
            </a:r>
          </a:p>
          <a:p>
            <a:pPr marL="0" lvl="0" indent="0">
              <a:buNone/>
            </a:pPr>
            <a:r>
              <a:rPr lang="en-US" dirty="0"/>
              <a:t>3. Enter the number of skittles into the L2 column, making sure that the data points line up correctly (ex: 0 in L1 and 2 in L2)</a:t>
            </a:r>
          </a:p>
          <a:p>
            <a:endParaRPr lang="en-US" dirty="0"/>
          </a:p>
        </p:txBody>
      </p:sp>
    </p:spTree>
    <p:extLst>
      <p:ext uri="{BB962C8B-B14F-4D97-AF65-F5344CB8AC3E}">
        <p14:creationId xmlns:p14="http://schemas.microsoft.com/office/powerpoint/2010/main" val="31826579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E34CA0E-581B-A64B-B5AE-C34F61DEF928}"/>
              </a:ext>
            </a:extLst>
          </p:cNvPr>
          <p:cNvSpPr>
            <a:spLocks noGrp="1"/>
          </p:cNvSpPr>
          <p:nvPr>
            <p:ph idx="1"/>
          </p:nvPr>
        </p:nvSpPr>
        <p:spPr>
          <a:xfrm>
            <a:off x="643467" y="713127"/>
            <a:ext cx="10905066" cy="5601726"/>
          </a:xfrm>
        </p:spPr>
        <p:txBody>
          <a:bodyPr>
            <a:normAutofit lnSpcReduction="10000"/>
          </a:bodyPr>
          <a:lstStyle/>
          <a:p>
            <a:pPr marL="0" indent="0">
              <a:buNone/>
            </a:pPr>
            <a:r>
              <a:rPr lang="en-US" sz="2400" dirty="0"/>
              <a:t> </a:t>
            </a:r>
          </a:p>
          <a:p>
            <a:pPr marL="0" indent="0">
              <a:buNone/>
            </a:pPr>
            <a:r>
              <a:rPr lang="en-US" sz="2400" dirty="0"/>
              <a:t>Once all of your data is entered, we will find the linear and exponential regressions. </a:t>
            </a:r>
          </a:p>
          <a:p>
            <a:pPr marL="0" indent="0">
              <a:buNone/>
            </a:pPr>
            <a:r>
              <a:rPr lang="en-US" sz="2400" dirty="0"/>
              <a:t>1. To find the linear regression, follow these steps:</a:t>
            </a:r>
          </a:p>
          <a:p>
            <a:pPr marL="0" lvl="0" indent="0">
              <a:buNone/>
            </a:pPr>
            <a:r>
              <a:rPr lang="en-US" sz="2400" dirty="0"/>
              <a:t>2. Press [STAT] then arrow over to [CALC]</a:t>
            </a:r>
          </a:p>
          <a:p>
            <a:pPr marL="0" lvl="0" indent="0">
              <a:buNone/>
            </a:pPr>
            <a:r>
              <a:rPr lang="en-US" sz="2400" dirty="0"/>
              <a:t>3. Press [4] or [</a:t>
            </a:r>
            <a:r>
              <a:rPr lang="en-US" sz="2400" dirty="0" err="1"/>
              <a:t>LinReg</a:t>
            </a:r>
            <a:r>
              <a:rPr lang="en-US" sz="2400" dirty="0"/>
              <a:t>(</a:t>
            </a:r>
            <a:r>
              <a:rPr lang="en-US" sz="2400" dirty="0" err="1"/>
              <a:t>ax+b</a:t>
            </a:r>
            <a:r>
              <a:rPr lang="en-US" sz="2400" dirty="0"/>
              <a:t>)]</a:t>
            </a:r>
          </a:p>
          <a:p>
            <a:pPr marL="0" lvl="0" indent="0">
              <a:buNone/>
            </a:pPr>
            <a:r>
              <a:rPr lang="en-US" sz="2400" dirty="0"/>
              <a:t>4. Make sure Xlist:L1 and Ylist:L2 is shown, if it is not, enter either L1 or L2 then arrow down to calculate and press enter</a:t>
            </a:r>
          </a:p>
          <a:p>
            <a:pPr marL="0" lvl="0" indent="0">
              <a:buNone/>
            </a:pPr>
            <a:endParaRPr lang="en-US" sz="2400" dirty="0"/>
          </a:p>
          <a:p>
            <a:pPr marL="0" indent="0">
              <a:buNone/>
            </a:pPr>
            <a:r>
              <a:rPr lang="en-US" sz="2400" dirty="0"/>
              <a:t>Write down the a and b values that your calculator populated, then put those values into the equation y=</a:t>
            </a:r>
            <a:r>
              <a:rPr lang="en-US" sz="2400" dirty="0" err="1"/>
              <a:t>ax+b</a:t>
            </a:r>
            <a:r>
              <a:rPr lang="en-US" sz="2400" dirty="0"/>
              <a:t>:</a:t>
            </a:r>
          </a:p>
          <a:p>
            <a:pPr marL="0" indent="0">
              <a:buNone/>
            </a:pPr>
            <a:r>
              <a:rPr lang="en-US" sz="2400" dirty="0"/>
              <a:t>a=</a:t>
            </a:r>
          </a:p>
          <a:p>
            <a:pPr marL="0" indent="0">
              <a:buNone/>
            </a:pPr>
            <a:r>
              <a:rPr lang="en-US" sz="2400" dirty="0"/>
              <a:t>b=</a:t>
            </a:r>
          </a:p>
          <a:p>
            <a:pPr marL="0" indent="0">
              <a:buNone/>
            </a:pPr>
            <a:r>
              <a:rPr lang="en-US" sz="2400" dirty="0"/>
              <a:t>y=</a:t>
            </a:r>
          </a:p>
          <a:p>
            <a:endParaRPr lang="en-US" sz="17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354032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3BC364-75F0-6A47-B327-1E1571D0DF00}"/>
                  </a:ext>
                </a:extLst>
              </p:cNvPr>
              <p:cNvSpPr>
                <a:spLocks noGrp="1"/>
              </p:cNvSpPr>
              <p:nvPr>
                <p:ph idx="1"/>
              </p:nvPr>
            </p:nvSpPr>
            <p:spPr>
              <a:xfrm>
                <a:off x="643467" y="871538"/>
                <a:ext cx="10905066" cy="5305425"/>
              </a:xfrm>
            </p:spPr>
            <p:txBody>
              <a:bodyPr>
                <a:normAutofit/>
              </a:bodyPr>
              <a:lstStyle/>
              <a:p>
                <a:pPr marL="0" indent="0">
                  <a:buNone/>
                </a:pPr>
                <a:r>
                  <a:rPr lang="en-US" dirty="0"/>
                  <a:t>To find the exponential regression, follow these steps:</a:t>
                </a:r>
              </a:p>
              <a:p>
                <a:pPr marL="0" lvl="0" indent="0">
                  <a:buNone/>
                </a:pPr>
                <a:r>
                  <a:rPr lang="en-US" dirty="0"/>
                  <a:t>1. Press [STAT] then arrow over to [CALC]</a:t>
                </a:r>
              </a:p>
              <a:p>
                <a:pPr marL="0" lvl="0" indent="0">
                  <a:buNone/>
                </a:pPr>
                <a:r>
                  <a:rPr lang="en-US" dirty="0"/>
                  <a:t>2. Arrow down until you see [</a:t>
                </a:r>
                <a:r>
                  <a:rPr lang="en-US" dirty="0" err="1"/>
                  <a:t>ExpReg</a:t>
                </a:r>
                <a:r>
                  <a:rPr lang="en-US" dirty="0"/>
                  <a:t>] and click it</a:t>
                </a:r>
              </a:p>
              <a:p>
                <a:pPr marL="0" lvl="0" indent="0">
                  <a:buNone/>
                </a:pPr>
                <a:r>
                  <a:rPr lang="en-US" dirty="0"/>
                  <a:t>3. Arrow down to [CALCULATE] and press [ENTER]</a:t>
                </a:r>
              </a:p>
              <a:p>
                <a:endParaRPr lang="en-US" dirty="0"/>
              </a:p>
              <a:p>
                <a:pPr marL="0" indent="0">
                  <a:buNone/>
                </a:pPr>
                <a:r>
                  <a:rPr lang="en-US" dirty="0"/>
                  <a:t>Write down the a and b values that your calculator populated, then put those values into the equation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𝑥</m:t>
                        </m:r>
                      </m:sup>
                    </m:sSup>
                  </m:oMath>
                </a14:m>
                <a:r>
                  <a:rPr lang="en-US" dirty="0"/>
                  <a:t>:</a:t>
                </a:r>
              </a:p>
              <a:p>
                <a:pPr marL="0" indent="0">
                  <a:buNone/>
                </a:pPr>
                <a:r>
                  <a:rPr lang="en-US" dirty="0"/>
                  <a:t>a=</a:t>
                </a:r>
              </a:p>
              <a:p>
                <a:pPr marL="0" indent="0">
                  <a:buNone/>
                </a:pPr>
                <a:r>
                  <a:rPr lang="en-US" dirty="0"/>
                  <a:t>b=</a:t>
                </a:r>
              </a:p>
              <a:p>
                <a:pPr marL="0" indent="0">
                  <a:buNone/>
                </a:pPr>
                <a:r>
                  <a:rPr lang="en-US" dirty="0"/>
                  <a:t>y=</a:t>
                </a:r>
              </a:p>
              <a:p>
                <a:endParaRPr lang="en-US" sz="2000" dirty="0"/>
              </a:p>
            </p:txBody>
          </p:sp>
        </mc:Choice>
        <mc:Fallback xmlns="">
          <p:sp>
            <p:nvSpPr>
              <p:cNvPr id="3" name="Content Placeholder 2">
                <a:extLst>
                  <a:ext uri="{FF2B5EF4-FFF2-40B4-BE49-F238E27FC236}">
                    <a16:creationId xmlns:a16="http://schemas.microsoft.com/office/drawing/2014/main" id="{7F3BC364-75F0-6A47-B327-1E1571D0DF00}"/>
                  </a:ext>
                </a:extLst>
              </p:cNvPr>
              <p:cNvSpPr>
                <a:spLocks noGrp="1" noRot="1" noChangeAspect="1" noMove="1" noResize="1" noEditPoints="1" noAdjustHandles="1" noChangeArrowheads="1" noChangeShapeType="1" noTextEdit="1"/>
              </p:cNvSpPr>
              <p:nvPr>
                <p:ph idx="1"/>
              </p:nvPr>
            </p:nvSpPr>
            <p:spPr>
              <a:xfrm>
                <a:off x="643467" y="871538"/>
                <a:ext cx="10905066" cy="5305425"/>
              </a:xfrm>
              <a:blipFill>
                <a:blip r:embed="rId2"/>
                <a:stretch>
                  <a:fillRect l="-1163" t="-1909"/>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370955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9C09-53B4-5F4F-AA13-6023B2C9D15E}"/>
              </a:ext>
            </a:extLst>
          </p:cNvPr>
          <p:cNvSpPr>
            <a:spLocks noGrp="1"/>
          </p:cNvSpPr>
          <p:nvPr>
            <p:ph type="title"/>
          </p:nvPr>
        </p:nvSpPr>
        <p:spPr>
          <a:xfrm>
            <a:off x="4965430" y="629268"/>
            <a:ext cx="6586491" cy="1286160"/>
          </a:xfrm>
        </p:spPr>
        <p:txBody>
          <a:bodyPr anchor="b">
            <a:normAutofit/>
          </a:bodyPr>
          <a:lstStyle/>
          <a:p>
            <a:r>
              <a:rPr lang="en-US" dirty="0"/>
              <a:t>Questions</a:t>
            </a:r>
          </a:p>
        </p:txBody>
      </p:sp>
      <p:sp>
        <p:nvSpPr>
          <p:cNvPr id="3" name="Content Placeholder 2">
            <a:extLst>
              <a:ext uri="{FF2B5EF4-FFF2-40B4-BE49-F238E27FC236}">
                <a16:creationId xmlns:a16="http://schemas.microsoft.com/office/drawing/2014/main" id="{4A536627-7DAF-0245-8DE6-2B1C043568B3}"/>
              </a:ext>
            </a:extLst>
          </p:cNvPr>
          <p:cNvSpPr>
            <a:spLocks noGrp="1"/>
          </p:cNvSpPr>
          <p:nvPr>
            <p:ph idx="1"/>
          </p:nvPr>
        </p:nvSpPr>
        <p:spPr>
          <a:xfrm>
            <a:off x="4965431" y="2438400"/>
            <a:ext cx="6586489" cy="3785419"/>
          </a:xfrm>
        </p:spPr>
        <p:txBody>
          <a:bodyPr>
            <a:normAutofit/>
          </a:bodyPr>
          <a:lstStyle/>
          <a:p>
            <a:pPr marL="0" lvl="0" indent="0">
              <a:buNone/>
            </a:pPr>
            <a:r>
              <a:rPr lang="en-US" sz="2000" dirty="0"/>
              <a:t>1. Graph the two equations you just wrote on the same set of axes on your calculator. Which of these two graphs looks most like the graph that you drew for the fish? Why do you think this is the case?</a:t>
            </a:r>
          </a:p>
          <a:p>
            <a:pPr marL="0" lvl="0" indent="0">
              <a:buNone/>
            </a:pPr>
            <a:r>
              <a:rPr lang="en-US" sz="2000" dirty="0"/>
              <a:t>2. How many years did it take for the population of fish to pass 30?</a:t>
            </a:r>
          </a:p>
          <a:p>
            <a:pPr marL="0" indent="0">
              <a:buNone/>
            </a:pPr>
            <a:r>
              <a:rPr lang="en-US" sz="2000" dirty="0"/>
              <a:t>3. Will the population ever stop growing? Why or why not? (Use your math and reasoning skills to answer this question.)</a:t>
            </a:r>
            <a:r>
              <a:rPr lang="en-US" sz="2000" dirty="0">
                <a:effectLst/>
              </a:rPr>
              <a:t> </a:t>
            </a:r>
            <a:endParaRPr lang="en-US" sz="2000" dirty="0"/>
          </a:p>
        </p:txBody>
      </p:sp>
      <p:pic>
        <p:nvPicPr>
          <p:cNvPr id="5" name="Picture 4" descr="Question mark on green pastel background">
            <a:extLst>
              <a:ext uri="{FF2B5EF4-FFF2-40B4-BE49-F238E27FC236}">
                <a16:creationId xmlns:a16="http://schemas.microsoft.com/office/drawing/2014/main" id="{CAB6FEF9-906F-4FB2-BF51-BD49B484BCDB}"/>
              </a:ext>
            </a:extLst>
          </p:cNvPr>
          <p:cNvPicPr>
            <a:picLocks noChangeAspect="1"/>
          </p:cNvPicPr>
          <p:nvPr/>
        </p:nvPicPr>
        <p:blipFill rotWithShape="1">
          <a:blip r:embed="rId2"/>
          <a:srcRect l="44648" r="465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89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3062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CEF1B9F-8DFA-B542-AAF1-34A2EAE9E4F7}"/>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Procedure for Modeling Exponential Growth</a:t>
            </a:r>
          </a:p>
        </p:txBody>
      </p:sp>
      <p:graphicFrame>
        <p:nvGraphicFramePr>
          <p:cNvPr id="5" name="Content Placeholder 2">
            <a:extLst>
              <a:ext uri="{FF2B5EF4-FFF2-40B4-BE49-F238E27FC236}">
                <a16:creationId xmlns:a16="http://schemas.microsoft.com/office/drawing/2014/main" id="{48888434-07AE-4C58-B4C4-4C16157C64B7}"/>
              </a:ext>
            </a:extLst>
          </p:cNvPr>
          <p:cNvGraphicFramePr>
            <a:graphicFrameLocks noGrp="1"/>
          </p:cNvGraphicFramePr>
          <p:nvPr>
            <p:ph idx="1"/>
            <p:extLst>
              <p:ext uri="{D42A27DB-BD31-4B8C-83A1-F6EECF244321}">
                <p14:modId xmlns:p14="http://schemas.microsoft.com/office/powerpoint/2010/main" val="3678229849"/>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55965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0CBC1-311D-D54D-9D6B-3C42443F5AFC}"/>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5D254EAD-23EE-DA4E-B9BC-54AD29F53A6B}"/>
              </a:ext>
            </a:extLst>
          </p:cNvPr>
          <p:cNvGraphicFramePr>
            <a:graphicFrameLocks noGrp="1"/>
          </p:cNvGraphicFramePr>
          <p:nvPr>
            <p:ph idx="1"/>
            <p:extLst>
              <p:ext uri="{D42A27DB-BD31-4B8C-83A1-F6EECF244321}">
                <p14:modId xmlns:p14="http://schemas.microsoft.com/office/powerpoint/2010/main" val="716301323"/>
              </p:ext>
            </p:extLst>
          </p:nvPr>
        </p:nvGraphicFramePr>
        <p:xfrm>
          <a:off x="0" y="365125"/>
          <a:ext cx="12192000" cy="6127752"/>
        </p:xfrm>
        <a:graphic>
          <a:graphicData uri="http://schemas.openxmlformats.org/drawingml/2006/table">
            <a:tbl>
              <a:tblPr firstRow="1" firstCol="1" bandRow="1">
                <a:tableStyleId>{5C22544A-7EE6-4342-B048-85BDC9FD1C3A}</a:tableStyleId>
              </a:tblPr>
              <a:tblGrid>
                <a:gridCol w="6096000">
                  <a:extLst>
                    <a:ext uri="{9D8B030D-6E8A-4147-A177-3AD203B41FA5}">
                      <a16:colId xmlns:a16="http://schemas.microsoft.com/office/drawing/2014/main" val="278237960"/>
                    </a:ext>
                  </a:extLst>
                </a:gridCol>
                <a:gridCol w="6096000">
                  <a:extLst>
                    <a:ext uri="{9D8B030D-6E8A-4147-A177-3AD203B41FA5}">
                      <a16:colId xmlns:a16="http://schemas.microsoft.com/office/drawing/2014/main" val="1280501799"/>
                    </a:ext>
                  </a:extLst>
                </a:gridCol>
              </a:tblGrid>
              <a:tr h="510646">
                <a:tc>
                  <a:txBody>
                    <a:bodyPr/>
                    <a:lstStyle/>
                    <a:p>
                      <a:pPr marL="0" marR="0">
                        <a:spcBef>
                          <a:spcPts val="0"/>
                        </a:spcBef>
                        <a:spcAft>
                          <a:spcPts val="0"/>
                        </a:spcAft>
                      </a:pPr>
                      <a:r>
                        <a:rPr lang="en-US" sz="1600" dirty="0">
                          <a:effectLst/>
                        </a:rPr>
                        <a:t>Trial # (Year)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Number of Skittles (Fish in the Pond)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4523471"/>
                  </a:ext>
                </a:extLst>
              </a:tr>
              <a:tr h="510646">
                <a:tc>
                  <a:txBody>
                    <a:bodyPr/>
                    <a:lstStyle/>
                    <a:p>
                      <a:pPr marL="0" marR="0">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0600147"/>
                  </a:ext>
                </a:extLst>
              </a:tr>
              <a:tr h="510646">
                <a:tc>
                  <a:txBody>
                    <a:bodyPr/>
                    <a:lstStyle/>
                    <a:p>
                      <a:pPr marL="0" marR="0">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0167818"/>
                  </a:ext>
                </a:extLst>
              </a:tr>
              <a:tr h="510646">
                <a:tc>
                  <a:txBody>
                    <a:bodyPr/>
                    <a:lstStyle/>
                    <a:p>
                      <a:pPr marL="0" marR="0">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8834036"/>
                  </a:ext>
                </a:extLst>
              </a:tr>
              <a:tr h="510646">
                <a:tc>
                  <a:txBody>
                    <a:bodyPr/>
                    <a:lstStyle/>
                    <a:p>
                      <a:pPr marL="0" marR="0">
                        <a:spcBef>
                          <a:spcPts val="0"/>
                        </a:spcBef>
                        <a:spcAft>
                          <a:spcPts val="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6868793"/>
                  </a:ext>
                </a:extLst>
              </a:tr>
              <a:tr h="510646">
                <a:tc>
                  <a:txBody>
                    <a:bodyPr/>
                    <a:lstStyle/>
                    <a:p>
                      <a:pPr marL="0" marR="0">
                        <a:spcBef>
                          <a:spcPts val="0"/>
                        </a:spcBef>
                        <a:spcAft>
                          <a:spcPts val="0"/>
                        </a:spcAft>
                      </a:pPr>
                      <a:r>
                        <a:rPr lang="en-US"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3510089"/>
                  </a:ext>
                </a:extLst>
              </a:tr>
              <a:tr h="510646">
                <a:tc>
                  <a:txBody>
                    <a:bodyPr/>
                    <a:lstStyle/>
                    <a:p>
                      <a:pPr marL="0" marR="0">
                        <a:spcBef>
                          <a:spcPts val="0"/>
                        </a:spcBef>
                        <a:spcAft>
                          <a:spcPts val="0"/>
                        </a:spcAft>
                        <a:tabLst>
                          <a:tab pos="729615" algn="l"/>
                        </a:tabLst>
                      </a:pPr>
                      <a:r>
                        <a:rPr lang="en-US"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883233"/>
                  </a:ext>
                </a:extLst>
              </a:tr>
              <a:tr h="510646">
                <a:tc>
                  <a:txBody>
                    <a:bodyPr/>
                    <a:lstStyle/>
                    <a:p>
                      <a:pPr marL="0" marR="0">
                        <a:spcBef>
                          <a:spcPts val="0"/>
                        </a:spcBef>
                        <a:spcAft>
                          <a:spcPts val="0"/>
                        </a:spcAft>
                      </a:pPr>
                      <a:r>
                        <a:rPr lang="en-US"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051482"/>
                  </a:ext>
                </a:extLst>
              </a:tr>
              <a:tr h="510646">
                <a:tc>
                  <a:txBody>
                    <a:bodyPr/>
                    <a:lstStyle/>
                    <a:p>
                      <a:pPr marL="0" marR="0">
                        <a:spcBef>
                          <a:spcPts val="0"/>
                        </a:spcBef>
                        <a:spcAft>
                          <a:spcPts val="0"/>
                        </a:spcAft>
                      </a:pPr>
                      <a:r>
                        <a:rPr lang="en-US" sz="12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6404412"/>
                  </a:ext>
                </a:extLst>
              </a:tr>
              <a:tr h="510646">
                <a:tc>
                  <a:txBody>
                    <a:bodyPr/>
                    <a:lstStyle/>
                    <a:p>
                      <a:pPr marL="0" marR="0">
                        <a:spcBef>
                          <a:spcPts val="0"/>
                        </a:spcBef>
                        <a:spcAft>
                          <a:spcPts val="0"/>
                        </a:spcAft>
                      </a:pPr>
                      <a:r>
                        <a:rPr lang="en-US" sz="1200">
                          <a:effectLst/>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6397280"/>
                  </a:ext>
                </a:extLst>
              </a:tr>
              <a:tr h="510646">
                <a:tc>
                  <a:txBody>
                    <a:bodyPr/>
                    <a:lstStyle/>
                    <a:p>
                      <a:pPr marL="0" marR="0">
                        <a:spcBef>
                          <a:spcPts val="0"/>
                        </a:spcBef>
                        <a:spcAft>
                          <a:spcPts val="0"/>
                        </a:spcAft>
                      </a:pPr>
                      <a:r>
                        <a:rPr lang="en-US" sz="1200">
                          <a:effectLst/>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4224957"/>
                  </a:ext>
                </a:extLst>
              </a:tr>
              <a:tr h="510646">
                <a:tc>
                  <a:txBody>
                    <a:bodyPr/>
                    <a:lstStyle/>
                    <a:p>
                      <a:pPr marL="0" marR="0">
                        <a:spcBef>
                          <a:spcPts val="0"/>
                        </a:spcBef>
                        <a:spcAft>
                          <a:spcPts val="0"/>
                        </a:spcAft>
                      </a:pPr>
                      <a:r>
                        <a:rPr lang="en-US"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1466200"/>
                  </a:ext>
                </a:extLst>
              </a:tr>
            </a:tbl>
          </a:graphicData>
        </a:graphic>
      </p:graphicFrame>
    </p:spTree>
    <p:extLst>
      <p:ext uri="{BB962C8B-B14F-4D97-AF65-F5344CB8AC3E}">
        <p14:creationId xmlns:p14="http://schemas.microsoft.com/office/powerpoint/2010/main" val="19953059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F5B6AFC-42C0-BE42-9B7C-57645566970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500" kern="1200">
                <a:solidFill>
                  <a:srgbClr val="FFFFFF"/>
                </a:solidFill>
                <a:latin typeface="+mj-lt"/>
                <a:ea typeface="+mj-ea"/>
                <a:cs typeface="+mj-cs"/>
              </a:rPr>
              <a:t>Plot the data points from your table above, making sure to label your axis. Connect your points with a curve.</a:t>
            </a:r>
            <a:br>
              <a:rPr lang="en-US" sz="2500" kern="1200">
                <a:solidFill>
                  <a:srgbClr val="FFFFFF"/>
                </a:solidFill>
                <a:latin typeface="+mj-lt"/>
                <a:ea typeface="+mj-ea"/>
                <a:cs typeface="+mj-cs"/>
              </a:rPr>
            </a:br>
            <a:endParaRPr lang="en-US" sz="2500" kern="1200">
              <a:solidFill>
                <a:srgbClr val="FFFFFF"/>
              </a:solidFill>
              <a:latin typeface="+mj-lt"/>
              <a:ea typeface="+mj-ea"/>
              <a:cs typeface="+mj-cs"/>
            </a:endParaRPr>
          </a:p>
        </p:txBody>
      </p:sp>
      <p:pic>
        <p:nvPicPr>
          <p:cNvPr id="4" name="Content Placeholder 3" descr="Background pattern&#10;&#10;Description automatically generated">
            <a:extLst>
              <a:ext uri="{FF2B5EF4-FFF2-40B4-BE49-F238E27FC236}">
                <a16:creationId xmlns:a16="http://schemas.microsoft.com/office/drawing/2014/main" id="{D52BD468-60FC-4B44-8554-8B670DEEA9F9}"/>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02428" y="1170954"/>
            <a:ext cx="7225748" cy="4516092"/>
          </a:xfrm>
          <a:prstGeom prst="rect">
            <a:avLst/>
          </a:prstGeom>
        </p:spPr>
      </p:pic>
    </p:spTree>
    <p:extLst>
      <p:ext uri="{BB962C8B-B14F-4D97-AF65-F5344CB8AC3E}">
        <p14:creationId xmlns:p14="http://schemas.microsoft.com/office/powerpoint/2010/main" val="23193960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AAB0-82E6-DE4C-9994-D0764E5F0E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EBB962-9429-A747-BCBE-23C99A51EE48}"/>
              </a:ext>
            </a:extLst>
          </p:cNvPr>
          <p:cNvSpPr>
            <a:spLocks noGrp="1"/>
          </p:cNvSpPr>
          <p:nvPr>
            <p:ph idx="1"/>
          </p:nvPr>
        </p:nvSpPr>
        <p:spPr/>
        <p:txBody>
          <a:bodyPr/>
          <a:lstStyle/>
          <a:p>
            <a:pPr marL="0" indent="0">
              <a:buNone/>
            </a:pPr>
            <a:r>
              <a:rPr lang="en-US" dirty="0"/>
              <a:t>Now, let’s solve for the equation of this curve! We will start by entering the data on our graphing calculator! To do this, follow these steps:</a:t>
            </a:r>
          </a:p>
          <a:p>
            <a:pPr marL="0" lvl="0" indent="0">
              <a:buNone/>
            </a:pPr>
            <a:r>
              <a:rPr lang="en-US" dirty="0"/>
              <a:t>1. Press [STAT] then [ENTER]</a:t>
            </a:r>
          </a:p>
          <a:p>
            <a:pPr marL="0" lvl="0" indent="0">
              <a:buNone/>
            </a:pPr>
            <a:r>
              <a:rPr lang="en-US" dirty="0"/>
              <a:t>2. Enter the trial number column into the L1 column, pressing enter after each entry.</a:t>
            </a:r>
          </a:p>
          <a:p>
            <a:pPr marL="0" lvl="0" indent="0">
              <a:buNone/>
            </a:pPr>
            <a:r>
              <a:rPr lang="en-US" dirty="0"/>
              <a:t>3. Enter the number of skittles into the L2 column, making sure that the data points line up correctly (ex: 0 in L1 and 2 in L2)</a:t>
            </a:r>
          </a:p>
          <a:p>
            <a:endParaRPr lang="en-US" dirty="0"/>
          </a:p>
        </p:txBody>
      </p:sp>
    </p:spTree>
    <p:extLst>
      <p:ext uri="{BB962C8B-B14F-4D97-AF65-F5344CB8AC3E}">
        <p14:creationId xmlns:p14="http://schemas.microsoft.com/office/powerpoint/2010/main" val="5066075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E34CA0E-581B-A64B-B5AE-C34F61DEF928}"/>
              </a:ext>
            </a:extLst>
          </p:cNvPr>
          <p:cNvSpPr>
            <a:spLocks noGrp="1"/>
          </p:cNvSpPr>
          <p:nvPr>
            <p:ph idx="1"/>
          </p:nvPr>
        </p:nvSpPr>
        <p:spPr>
          <a:xfrm>
            <a:off x="643467" y="713127"/>
            <a:ext cx="10905066" cy="5601726"/>
          </a:xfrm>
        </p:spPr>
        <p:txBody>
          <a:bodyPr>
            <a:normAutofit lnSpcReduction="10000"/>
          </a:bodyPr>
          <a:lstStyle/>
          <a:p>
            <a:pPr marL="0" indent="0">
              <a:buNone/>
            </a:pPr>
            <a:r>
              <a:rPr lang="en-US" sz="2400" dirty="0"/>
              <a:t> </a:t>
            </a:r>
          </a:p>
          <a:p>
            <a:pPr marL="0" indent="0">
              <a:buNone/>
            </a:pPr>
            <a:r>
              <a:rPr lang="en-US" sz="2400" dirty="0"/>
              <a:t>Once all of your data is entered, we will find the linear and exponential regressions. </a:t>
            </a:r>
          </a:p>
          <a:p>
            <a:pPr marL="0" indent="0">
              <a:buNone/>
            </a:pPr>
            <a:r>
              <a:rPr lang="en-US" sz="2400" dirty="0"/>
              <a:t>1. To find the linear regression, follow these steps:</a:t>
            </a:r>
          </a:p>
          <a:p>
            <a:pPr marL="0" lvl="0" indent="0">
              <a:buNone/>
            </a:pPr>
            <a:r>
              <a:rPr lang="en-US" sz="2400" dirty="0"/>
              <a:t>2. Press [STAT] then arrow over to [CALC]</a:t>
            </a:r>
          </a:p>
          <a:p>
            <a:pPr marL="0" lvl="0" indent="0">
              <a:buNone/>
            </a:pPr>
            <a:r>
              <a:rPr lang="en-US" sz="2400" dirty="0"/>
              <a:t>3. Press [4] or [</a:t>
            </a:r>
            <a:r>
              <a:rPr lang="en-US" sz="2400" dirty="0" err="1"/>
              <a:t>LinReg</a:t>
            </a:r>
            <a:r>
              <a:rPr lang="en-US" sz="2400" dirty="0"/>
              <a:t>(</a:t>
            </a:r>
            <a:r>
              <a:rPr lang="en-US" sz="2400" dirty="0" err="1"/>
              <a:t>ax+b</a:t>
            </a:r>
            <a:r>
              <a:rPr lang="en-US" sz="2400" dirty="0"/>
              <a:t>)]</a:t>
            </a:r>
          </a:p>
          <a:p>
            <a:pPr marL="0" lvl="0" indent="0">
              <a:buNone/>
            </a:pPr>
            <a:r>
              <a:rPr lang="en-US" sz="2400" dirty="0"/>
              <a:t>4. Make sure Xlist:L1 and Ylist:L2 is shown, if it is not, enter either L1 or L2 then arrow down to calculate and press enter</a:t>
            </a:r>
          </a:p>
          <a:p>
            <a:pPr marL="0" lvl="0" indent="0">
              <a:buNone/>
            </a:pPr>
            <a:endParaRPr lang="en-US" sz="2400" dirty="0"/>
          </a:p>
          <a:p>
            <a:pPr marL="0" indent="0">
              <a:buNone/>
            </a:pPr>
            <a:r>
              <a:rPr lang="en-US" sz="2400" dirty="0"/>
              <a:t>Write down the a and b values that your calculator populated, then put those values into the equation y=</a:t>
            </a:r>
            <a:r>
              <a:rPr lang="en-US" sz="2400" dirty="0" err="1"/>
              <a:t>ax+b</a:t>
            </a:r>
            <a:r>
              <a:rPr lang="en-US" sz="2400" dirty="0"/>
              <a:t>:</a:t>
            </a:r>
          </a:p>
          <a:p>
            <a:pPr marL="0" indent="0">
              <a:buNone/>
            </a:pPr>
            <a:r>
              <a:rPr lang="en-US" sz="2400" dirty="0"/>
              <a:t>a=</a:t>
            </a:r>
          </a:p>
          <a:p>
            <a:pPr marL="0" indent="0">
              <a:buNone/>
            </a:pPr>
            <a:r>
              <a:rPr lang="en-US" sz="2400" dirty="0"/>
              <a:t>b=</a:t>
            </a:r>
          </a:p>
          <a:p>
            <a:pPr marL="0" indent="0">
              <a:buNone/>
            </a:pPr>
            <a:r>
              <a:rPr lang="en-US" sz="2400" dirty="0"/>
              <a:t>y=</a:t>
            </a:r>
          </a:p>
          <a:p>
            <a:endParaRPr lang="en-US" sz="17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868290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C6261-97D3-2A44-93C6-4A6DF1FBC3EE}"/>
              </a:ext>
            </a:extLst>
          </p:cNvPr>
          <p:cNvSpPr>
            <a:spLocks noGrp="1"/>
          </p:cNvSpPr>
          <p:nvPr>
            <p:ph type="title"/>
          </p:nvPr>
        </p:nvSpPr>
        <p:spPr>
          <a:xfrm>
            <a:off x="841248" y="256032"/>
            <a:ext cx="10506456" cy="1014984"/>
          </a:xfrm>
        </p:spPr>
        <p:txBody>
          <a:bodyPr anchor="b">
            <a:normAutofit/>
          </a:bodyPr>
          <a:lstStyle/>
          <a:p>
            <a:pPr algn="ctr"/>
            <a:r>
              <a:rPr lang="en-US" dirty="0"/>
              <a:t>Goals/Objectives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FE374B1-CD77-405B-A180-94BD6C88FB9D}"/>
              </a:ext>
            </a:extLst>
          </p:cNvPr>
          <p:cNvGraphicFramePr>
            <a:graphicFrameLocks noGrp="1"/>
          </p:cNvGraphicFramePr>
          <p:nvPr>
            <p:ph idx="1"/>
            <p:extLst>
              <p:ext uri="{D42A27DB-BD31-4B8C-83A1-F6EECF244321}">
                <p14:modId xmlns:p14="http://schemas.microsoft.com/office/powerpoint/2010/main" val="369198987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97252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3BC364-75F0-6A47-B327-1E1571D0DF00}"/>
                  </a:ext>
                </a:extLst>
              </p:cNvPr>
              <p:cNvSpPr>
                <a:spLocks noGrp="1"/>
              </p:cNvSpPr>
              <p:nvPr>
                <p:ph idx="1"/>
              </p:nvPr>
            </p:nvSpPr>
            <p:spPr>
              <a:xfrm>
                <a:off x="643467" y="871538"/>
                <a:ext cx="10905066" cy="5305425"/>
              </a:xfrm>
            </p:spPr>
            <p:txBody>
              <a:bodyPr>
                <a:normAutofit/>
              </a:bodyPr>
              <a:lstStyle/>
              <a:p>
                <a:pPr marL="0" indent="0">
                  <a:buNone/>
                </a:pPr>
                <a:r>
                  <a:rPr lang="en-US" dirty="0"/>
                  <a:t>To find the exponential regression, follow these steps:</a:t>
                </a:r>
              </a:p>
              <a:p>
                <a:pPr marL="0" lvl="0" indent="0">
                  <a:buNone/>
                </a:pPr>
                <a:r>
                  <a:rPr lang="en-US" dirty="0"/>
                  <a:t>1. Press [STAT] then arrow over to [CALC]</a:t>
                </a:r>
              </a:p>
              <a:p>
                <a:pPr marL="0" lvl="0" indent="0">
                  <a:buNone/>
                </a:pPr>
                <a:r>
                  <a:rPr lang="en-US" dirty="0"/>
                  <a:t>2. Arrow down until you see [</a:t>
                </a:r>
                <a:r>
                  <a:rPr lang="en-US" dirty="0" err="1"/>
                  <a:t>ExpReg</a:t>
                </a:r>
                <a:r>
                  <a:rPr lang="en-US" dirty="0"/>
                  <a:t>] and click it</a:t>
                </a:r>
              </a:p>
              <a:p>
                <a:pPr marL="0" lvl="0" indent="0">
                  <a:buNone/>
                </a:pPr>
                <a:r>
                  <a:rPr lang="en-US" dirty="0"/>
                  <a:t>3. Arrow down to [CALCULATE] and press [ENTER]</a:t>
                </a:r>
              </a:p>
              <a:p>
                <a:endParaRPr lang="en-US" dirty="0"/>
              </a:p>
              <a:p>
                <a:pPr marL="0" indent="0">
                  <a:buNone/>
                </a:pPr>
                <a:r>
                  <a:rPr lang="en-US" dirty="0"/>
                  <a:t>Write down the a and b values that your calculator populated, then put those values into the equation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𝑥</m:t>
                        </m:r>
                      </m:sup>
                    </m:sSup>
                  </m:oMath>
                </a14:m>
                <a:r>
                  <a:rPr lang="en-US" dirty="0"/>
                  <a:t>:</a:t>
                </a:r>
              </a:p>
              <a:p>
                <a:pPr marL="0" indent="0">
                  <a:buNone/>
                </a:pPr>
                <a:r>
                  <a:rPr lang="en-US" dirty="0"/>
                  <a:t>a=</a:t>
                </a:r>
              </a:p>
              <a:p>
                <a:pPr marL="0" indent="0">
                  <a:buNone/>
                </a:pPr>
                <a:r>
                  <a:rPr lang="en-US" dirty="0"/>
                  <a:t>b=</a:t>
                </a:r>
              </a:p>
              <a:p>
                <a:pPr marL="0" indent="0">
                  <a:buNone/>
                </a:pPr>
                <a:r>
                  <a:rPr lang="en-US" dirty="0"/>
                  <a:t>y=</a:t>
                </a:r>
              </a:p>
              <a:p>
                <a:endParaRPr lang="en-US" sz="2000" dirty="0"/>
              </a:p>
            </p:txBody>
          </p:sp>
        </mc:Choice>
        <mc:Fallback xmlns="">
          <p:sp>
            <p:nvSpPr>
              <p:cNvPr id="3" name="Content Placeholder 2">
                <a:extLst>
                  <a:ext uri="{FF2B5EF4-FFF2-40B4-BE49-F238E27FC236}">
                    <a16:creationId xmlns:a16="http://schemas.microsoft.com/office/drawing/2014/main" id="{7F3BC364-75F0-6A47-B327-1E1571D0DF00}"/>
                  </a:ext>
                </a:extLst>
              </p:cNvPr>
              <p:cNvSpPr>
                <a:spLocks noGrp="1" noRot="1" noChangeAspect="1" noMove="1" noResize="1" noEditPoints="1" noAdjustHandles="1" noChangeArrowheads="1" noChangeShapeType="1" noTextEdit="1"/>
              </p:cNvSpPr>
              <p:nvPr>
                <p:ph idx="1"/>
              </p:nvPr>
            </p:nvSpPr>
            <p:spPr>
              <a:xfrm>
                <a:off x="643467" y="871538"/>
                <a:ext cx="10905066" cy="5305425"/>
              </a:xfrm>
              <a:blipFill>
                <a:blip r:embed="rId2"/>
                <a:stretch>
                  <a:fillRect l="-1163" t="-1909"/>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210289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9C09-53B4-5F4F-AA13-6023B2C9D15E}"/>
              </a:ext>
            </a:extLst>
          </p:cNvPr>
          <p:cNvSpPr>
            <a:spLocks noGrp="1"/>
          </p:cNvSpPr>
          <p:nvPr>
            <p:ph type="title"/>
          </p:nvPr>
        </p:nvSpPr>
        <p:spPr>
          <a:xfrm>
            <a:off x="4965430" y="629268"/>
            <a:ext cx="6586491" cy="1286160"/>
          </a:xfrm>
        </p:spPr>
        <p:txBody>
          <a:bodyPr anchor="b">
            <a:normAutofit/>
          </a:bodyPr>
          <a:lstStyle/>
          <a:p>
            <a:r>
              <a:rPr lang="en-US" dirty="0"/>
              <a:t>Questions</a:t>
            </a:r>
          </a:p>
        </p:txBody>
      </p:sp>
      <p:sp>
        <p:nvSpPr>
          <p:cNvPr id="3" name="Content Placeholder 2">
            <a:extLst>
              <a:ext uri="{FF2B5EF4-FFF2-40B4-BE49-F238E27FC236}">
                <a16:creationId xmlns:a16="http://schemas.microsoft.com/office/drawing/2014/main" id="{4A536627-7DAF-0245-8DE6-2B1C043568B3}"/>
              </a:ext>
            </a:extLst>
          </p:cNvPr>
          <p:cNvSpPr>
            <a:spLocks noGrp="1"/>
          </p:cNvSpPr>
          <p:nvPr>
            <p:ph idx="1"/>
          </p:nvPr>
        </p:nvSpPr>
        <p:spPr>
          <a:xfrm>
            <a:off x="4965431" y="2438400"/>
            <a:ext cx="6586489" cy="3785419"/>
          </a:xfrm>
        </p:spPr>
        <p:txBody>
          <a:bodyPr>
            <a:normAutofit/>
          </a:bodyPr>
          <a:lstStyle/>
          <a:p>
            <a:pPr marL="0" lvl="0" indent="0">
              <a:buNone/>
            </a:pPr>
            <a:r>
              <a:rPr lang="en-US" sz="2000" dirty="0"/>
              <a:t>1. Graph the two equations you just wrote on the same set of axes on your calculator. Which of these two graphs looks most like the graph that you drew for the fish? Why do you think this is the case?</a:t>
            </a:r>
          </a:p>
          <a:p>
            <a:pPr marL="0" lvl="0" indent="0">
              <a:buNone/>
            </a:pPr>
            <a:r>
              <a:rPr lang="en-US" sz="2000" dirty="0"/>
              <a:t>2. How many years did it take for all of the fish in the pond to die? Are you surprised by this?</a:t>
            </a:r>
          </a:p>
          <a:p>
            <a:pPr marL="0" indent="0">
              <a:buNone/>
            </a:pPr>
            <a:r>
              <a:rPr lang="en-US" sz="2000" dirty="0"/>
              <a:t>3. What other factors might lead to the decay of fish besides this bacterium?</a:t>
            </a:r>
          </a:p>
        </p:txBody>
      </p:sp>
      <p:pic>
        <p:nvPicPr>
          <p:cNvPr id="5" name="Picture 4" descr="Question mark on green pastel background">
            <a:extLst>
              <a:ext uri="{FF2B5EF4-FFF2-40B4-BE49-F238E27FC236}">
                <a16:creationId xmlns:a16="http://schemas.microsoft.com/office/drawing/2014/main" id="{CAB6FEF9-906F-4FB2-BF51-BD49B484BCDB}"/>
              </a:ext>
            </a:extLst>
          </p:cNvPr>
          <p:cNvPicPr>
            <a:picLocks noChangeAspect="1"/>
          </p:cNvPicPr>
          <p:nvPr/>
        </p:nvPicPr>
        <p:blipFill rotWithShape="1">
          <a:blip r:embed="rId2"/>
          <a:srcRect l="44648" r="465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89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4469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21D613B-B1B5-E445-9DAB-E8533675714D}"/>
              </a:ext>
            </a:extLst>
          </p:cNvPr>
          <p:cNvSpPr>
            <a:spLocks noGrp="1"/>
          </p:cNvSpPr>
          <p:nvPr>
            <p:ph type="title"/>
          </p:nvPr>
        </p:nvSpPr>
        <p:spPr>
          <a:xfrm>
            <a:off x="1143001" y="1676400"/>
            <a:ext cx="4038600" cy="3505200"/>
          </a:xfrm>
        </p:spPr>
        <p:txBody>
          <a:bodyPr anchor="t">
            <a:normAutofit/>
          </a:bodyPr>
          <a:lstStyle/>
          <a:p>
            <a:r>
              <a:rPr lang="en-US" sz="4000"/>
              <a:t>Wrap-Up Questions</a:t>
            </a:r>
          </a:p>
        </p:txBody>
      </p:sp>
      <p:sp>
        <p:nvSpPr>
          <p:cNvPr id="3" name="Content Placeholder 2">
            <a:extLst>
              <a:ext uri="{FF2B5EF4-FFF2-40B4-BE49-F238E27FC236}">
                <a16:creationId xmlns:a16="http://schemas.microsoft.com/office/drawing/2014/main" id="{A566914A-0209-5D44-930F-DCA05CF5CE1B}"/>
              </a:ext>
            </a:extLst>
          </p:cNvPr>
          <p:cNvSpPr>
            <a:spLocks noGrp="1"/>
          </p:cNvSpPr>
          <p:nvPr>
            <p:ph idx="1"/>
          </p:nvPr>
        </p:nvSpPr>
        <p:spPr>
          <a:xfrm>
            <a:off x="5181601" y="1157288"/>
            <a:ext cx="5534024" cy="4710112"/>
          </a:xfrm>
        </p:spPr>
        <p:txBody>
          <a:bodyPr>
            <a:normAutofit lnSpcReduction="10000"/>
          </a:bodyPr>
          <a:lstStyle/>
          <a:p>
            <a:pPr marL="0" lvl="0" indent="0">
              <a:buNone/>
            </a:pPr>
            <a:r>
              <a:rPr lang="en-US" dirty="0">
                <a:solidFill>
                  <a:schemeClr val="tx1">
                    <a:alpha val="55000"/>
                  </a:schemeClr>
                </a:solidFill>
              </a:rPr>
              <a:t>1. What do you notice about the similarities and differences of the a and b values of the exponential regressions for parts 1 and 2?</a:t>
            </a:r>
          </a:p>
          <a:p>
            <a:pPr marL="0" lvl="0" indent="0">
              <a:buNone/>
            </a:pPr>
            <a:r>
              <a:rPr lang="en-US" dirty="0">
                <a:solidFill>
                  <a:schemeClr val="tx1">
                    <a:alpha val="55000"/>
                  </a:schemeClr>
                </a:solidFill>
              </a:rPr>
              <a:t>2. What do you notice about the similarities and differences of the a and b values of the linear regressions for parts 1 and 2?</a:t>
            </a:r>
          </a:p>
          <a:p>
            <a:pPr marL="0" lvl="0" indent="0">
              <a:buNone/>
            </a:pPr>
            <a:r>
              <a:rPr lang="en-US" dirty="0">
                <a:solidFill>
                  <a:schemeClr val="tx1">
                    <a:alpha val="55000"/>
                  </a:schemeClr>
                </a:solidFill>
              </a:rPr>
              <a:t>3. What are three unique things about an exponential equation that cannot be observed in a linear equation?</a:t>
            </a:r>
          </a:p>
          <a:p>
            <a:endParaRPr lang="en-US" sz="2200" dirty="0">
              <a:solidFill>
                <a:schemeClr val="tx1">
                  <a:alpha val="55000"/>
                </a:schemeClr>
              </a:solidFill>
            </a:endParaRPr>
          </a:p>
        </p:txBody>
      </p:sp>
    </p:spTree>
    <p:extLst>
      <p:ext uri="{BB962C8B-B14F-4D97-AF65-F5344CB8AC3E}">
        <p14:creationId xmlns:p14="http://schemas.microsoft.com/office/powerpoint/2010/main" val="40602090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28325-5BCE-2540-9169-FDC8C6BAE945}"/>
              </a:ext>
            </a:extLst>
          </p:cNvPr>
          <p:cNvSpPr>
            <a:spLocks noGrp="1"/>
          </p:cNvSpPr>
          <p:nvPr>
            <p:ph type="title"/>
          </p:nvPr>
        </p:nvSpPr>
        <p:spPr>
          <a:xfrm>
            <a:off x="841248" y="548640"/>
            <a:ext cx="3600860" cy="5431536"/>
          </a:xfrm>
        </p:spPr>
        <p:txBody>
          <a:bodyPr>
            <a:normAutofit/>
          </a:bodyPr>
          <a:lstStyle/>
          <a:p>
            <a:r>
              <a:rPr lang="en-US" sz="5400"/>
              <a:t>Materials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611E34-0701-DD47-A352-E65914D7C3C1}"/>
              </a:ext>
            </a:extLst>
          </p:cNvPr>
          <p:cNvSpPr>
            <a:spLocks noGrp="1"/>
          </p:cNvSpPr>
          <p:nvPr>
            <p:ph idx="1"/>
          </p:nvPr>
        </p:nvSpPr>
        <p:spPr>
          <a:xfrm>
            <a:off x="5126418" y="552091"/>
            <a:ext cx="6224335" cy="5431536"/>
          </a:xfrm>
        </p:spPr>
        <p:txBody>
          <a:bodyPr anchor="ctr">
            <a:normAutofit/>
          </a:bodyPr>
          <a:lstStyle/>
          <a:p>
            <a:pPr lvl="0"/>
            <a:r>
              <a:rPr lang="en-US" dirty="0"/>
              <a:t>Exponential Growth and Exponential Decay of Fish in a Pond Worksheets</a:t>
            </a:r>
          </a:p>
          <a:p>
            <a:pPr lvl="0"/>
            <a:r>
              <a:rPr lang="en-US" dirty="0"/>
              <a:t>30 Skittles (with a clearly printed “S”)</a:t>
            </a:r>
          </a:p>
          <a:p>
            <a:pPr lvl="0"/>
            <a:r>
              <a:rPr lang="en-US" dirty="0"/>
              <a:t>1 Plastic Cup</a:t>
            </a:r>
          </a:p>
          <a:p>
            <a:pPr lvl="0"/>
            <a:r>
              <a:rPr lang="en-US" dirty="0"/>
              <a:t>1 Tray</a:t>
            </a:r>
          </a:p>
          <a:p>
            <a:pPr lvl="0"/>
            <a:r>
              <a:rPr lang="en-US" dirty="0"/>
              <a:t>Graphing Calculator</a:t>
            </a:r>
          </a:p>
          <a:p>
            <a:pPr lvl="0"/>
            <a:r>
              <a:rPr lang="en-US" dirty="0"/>
              <a:t>Extra Skittles (for snacking!)</a:t>
            </a:r>
          </a:p>
        </p:txBody>
      </p:sp>
    </p:spTree>
    <p:extLst>
      <p:ext uri="{BB962C8B-B14F-4D97-AF65-F5344CB8AC3E}">
        <p14:creationId xmlns:p14="http://schemas.microsoft.com/office/powerpoint/2010/main" val="7398207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9E1BA-39C9-E942-924E-84CE8AC37360}"/>
              </a:ext>
            </a:extLst>
          </p:cNvPr>
          <p:cNvSpPr>
            <a:spLocks noGrp="1"/>
          </p:cNvSpPr>
          <p:nvPr>
            <p:ph type="title"/>
          </p:nvPr>
        </p:nvSpPr>
        <p:spPr>
          <a:xfrm>
            <a:off x="2880360" y="841248"/>
            <a:ext cx="6227064" cy="1234440"/>
          </a:xfrm>
        </p:spPr>
        <p:txBody>
          <a:bodyPr anchor="t">
            <a:normAutofit/>
          </a:bodyPr>
          <a:lstStyle/>
          <a:p>
            <a:r>
              <a:rPr lang="en-US" sz="4000">
                <a:solidFill>
                  <a:schemeClr val="accent1"/>
                </a:solidFill>
              </a:rPr>
              <a:t>Extra Information for the Lab</a:t>
            </a:r>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BA9AC1D7-CBF1-1C4C-A1A2-ED9913F6C341}"/>
              </a:ext>
            </a:extLst>
          </p:cNvPr>
          <p:cNvSpPr>
            <a:spLocks noGrp="1"/>
          </p:cNvSpPr>
          <p:nvPr>
            <p:ph idx="1"/>
          </p:nvPr>
        </p:nvSpPr>
        <p:spPr>
          <a:xfrm>
            <a:off x="2333237" y="1528763"/>
            <a:ext cx="9492051" cy="4995100"/>
          </a:xfrm>
        </p:spPr>
        <p:txBody>
          <a:bodyPr>
            <a:normAutofit/>
          </a:bodyPr>
          <a:lstStyle/>
          <a:p>
            <a:pPr marL="0" indent="0">
              <a:buNone/>
            </a:pPr>
            <a:r>
              <a:rPr lang="en-US" sz="2000" dirty="0"/>
              <a:t>This worksheet is designed to be an introduction to exponential functions. The main purpose of this lab is to allow students to understand the concepts of exponential growth and decay, as well as its real-world applications. This lab also reinforces their data collecting and graphing skills and requires them to analyze the data they collect.</a:t>
            </a:r>
          </a:p>
          <a:p>
            <a:pPr marL="0" indent="0">
              <a:buNone/>
            </a:pPr>
            <a:endParaRPr lang="en-US" sz="2000" dirty="0"/>
          </a:p>
          <a:p>
            <a:pPr marL="0" indent="0">
              <a:buNone/>
            </a:pPr>
            <a:r>
              <a:rPr lang="en-US" sz="2000" dirty="0"/>
              <a:t>Overview for Part 1: </a:t>
            </a:r>
          </a:p>
          <a:p>
            <a:pPr marL="0" indent="0">
              <a:buNone/>
            </a:pPr>
            <a:r>
              <a:rPr lang="en-US" sz="2000" dirty="0"/>
              <a:t>A fisherman puts two fish in one pond. There are no natural predators in this pond, so the fish keep reproducing without any disturbance. Use skittles to help determine the number of fish in the pond, then determine the equation that best fits your data. Each trial represents a year.</a:t>
            </a:r>
          </a:p>
          <a:p>
            <a:pPr marL="0" indent="0">
              <a:buNone/>
            </a:pPr>
            <a:endParaRPr lang="en-US" sz="2000" dirty="0"/>
          </a:p>
          <a:p>
            <a:pPr marL="0" indent="0">
              <a:buNone/>
            </a:pPr>
            <a:r>
              <a:rPr lang="en-US" sz="2000" dirty="0"/>
              <a:t>Overview for Part 2: </a:t>
            </a:r>
          </a:p>
          <a:p>
            <a:pPr marL="0" indent="0">
              <a:buNone/>
            </a:pPr>
            <a:r>
              <a:rPr lang="en-US" sz="2000" dirty="0"/>
              <a:t>A pond has 30 fish, which is its maximum capacity. Unfortunately, a deadly bacterium (to fish) is introduced into the pond and the fish begin dying at a rapid rate. Use skittles to help determine how many years it will be until there are no more fish left in the pond.</a:t>
            </a:r>
          </a:p>
          <a:p>
            <a:endParaRPr lang="en-US" sz="1200" dirty="0"/>
          </a:p>
        </p:txBody>
      </p:sp>
    </p:spTree>
    <p:extLst>
      <p:ext uri="{BB962C8B-B14F-4D97-AF65-F5344CB8AC3E}">
        <p14:creationId xmlns:p14="http://schemas.microsoft.com/office/powerpoint/2010/main" val="24132396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FE0FFD-83DF-DD44-8108-30D99A81806A}"/>
                  </a:ext>
                </a:extLst>
              </p:cNvPr>
              <p:cNvSpPr>
                <a:spLocks noGrp="1"/>
              </p:cNvSpPr>
              <p:nvPr>
                <p:ph idx="1"/>
              </p:nvPr>
            </p:nvSpPr>
            <p:spPr>
              <a:xfrm>
                <a:off x="459350" y="1785938"/>
                <a:ext cx="11499287" cy="4914900"/>
              </a:xfrm>
            </p:spPr>
            <p:txBody>
              <a:bodyPr anchor="ctr">
                <a:normAutofit/>
              </a:bodyPr>
              <a:lstStyle/>
              <a:p>
                <a:pPr marL="0" indent="0">
                  <a:buNone/>
                </a:pPr>
                <a:r>
                  <a:rPr lang="en-US" sz="2000" b="1" dirty="0"/>
                  <a:t>What is a linear equation and why do we use it to model trends?</a:t>
                </a:r>
                <a:endParaRPr lang="en-US" sz="2000" dirty="0"/>
              </a:p>
              <a:p>
                <a:pPr marL="0" indent="0">
                  <a:buNone/>
                </a:pPr>
                <a:endParaRPr lang="en-US" sz="2000" dirty="0"/>
              </a:p>
              <a:p>
                <a:pPr marL="0" indent="0">
                  <a:buNone/>
                </a:pPr>
                <a:r>
                  <a:rPr lang="en-US" sz="2000" dirty="0"/>
                  <a:t>A linear equation is one with the general form of </a:t>
                </a:r>
                <a14:m>
                  <m:oMath xmlns:m="http://schemas.openxmlformats.org/officeDocument/2006/math">
                    <m:r>
                      <a:rPr lang="en-US" sz="2000" b="1" i="1">
                        <a:latin typeface="Cambria Math" panose="02040503050406030204" pitchFamily="18" charset="0"/>
                      </a:rPr>
                      <m:t>𝒚</m:t>
                    </m:r>
                    <m:r>
                      <a:rPr lang="en-US" sz="2000" b="1" i="1">
                        <a:latin typeface="Cambria Math" panose="02040503050406030204" pitchFamily="18" charset="0"/>
                      </a:rPr>
                      <m:t>=</m:t>
                    </m:r>
                    <m:r>
                      <a:rPr lang="en-US" sz="2000" b="1" i="1">
                        <a:latin typeface="Cambria Math" panose="02040503050406030204" pitchFamily="18" charset="0"/>
                      </a:rPr>
                      <m:t>𝒂𝒙</m:t>
                    </m:r>
                    <m:r>
                      <a:rPr lang="en-US" sz="2000" b="1" i="1">
                        <a:latin typeface="Cambria Math" panose="02040503050406030204" pitchFamily="18" charset="0"/>
                      </a:rPr>
                      <m:t>+</m:t>
                    </m:r>
                    <m:r>
                      <a:rPr lang="en-US" sz="2000" b="1" i="1">
                        <a:latin typeface="Cambria Math" panose="02040503050406030204" pitchFamily="18" charset="0"/>
                      </a:rPr>
                      <m:t>𝒃</m:t>
                    </m:r>
                  </m:oMath>
                </a14:m>
                <a:r>
                  <a:rPr lang="en-US" sz="2000" dirty="0"/>
                  <a:t>. We use it to model trends that are </a:t>
                </a:r>
                <a:r>
                  <a:rPr lang="en-US" sz="2000" u="sng" dirty="0"/>
                  <a:t>increasing at a constant rate. </a:t>
                </a:r>
                <a:r>
                  <a:rPr lang="en-US" sz="2000" dirty="0"/>
                  <a:t>For example, if you are told that a population of fish is increasing according to the formula y=3x+2 every year, we can say that the starting population, b, was 2 and it is increasing by 3 fish per year.</a:t>
                </a:r>
              </a:p>
              <a:p>
                <a:pPr marL="0" indent="0">
                  <a:buNone/>
                </a:pPr>
                <a:r>
                  <a:rPr lang="en-US" sz="2000" dirty="0"/>
                  <a:t> </a:t>
                </a:r>
              </a:p>
              <a:p>
                <a:pPr marL="0" indent="0">
                  <a:buNone/>
                </a:pPr>
                <a:r>
                  <a:rPr lang="en-US" sz="2000" b="1" dirty="0"/>
                  <a:t>What is an exponential equation and why do we use it to model trends?</a:t>
                </a:r>
                <a:endParaRPr lang="en-US" sz="2000" dirty="0"/>
              </a:p>
              <a:p>
                <a:pPr marL="0" indent="0">
                  <a:buNone/>
                </a:pPr>
                <a:r>
                  <a:rPr lang="en-US" sz="2000" dirty="0"/>
                  <a:t> </a:t>
                </a:r>
              </a:p>
              <a:p>
                <a:pPr marL="0" indent="0">
                  <a:buNone/>
                </a:pPr>
                <a:r>
                  <a:rPr lang="en-US" sz="2000" dirty="0"/>
                  <a:t>An exponential equation is one with the general form of </a:t>
                </a:r>
                <a14:m>
                  <m:oMath xmlns:m="http://schemas.openxmlformats.org/officeDocument/2006/math">
                    <m:r>
                      <a:rPr lang="en-US" sz="2000" b="1" i="1">
                        <a:latin typeface="Cambria Math" panose="02040503050406030204" pitchFamily="18" charset="0"/>
                      </a:rPr>
                      <m:t>𝒚</m:t>
                    </m:r>
                    <m:r>
                      <a:rPr lang="en-US" sz="2000" b="1" i="1">
                        <a:latin typeface="Cambria Math" panose="02040503050406030204" pitchFamily="18" charset="0"/>
                      </a:rPr>
                      <m:t>=</m:t>
                    </m:r>
                    <m:r>
                      <a:rPr lang="en-US" sz="2000" b="1" i="1">
                        <a:latin typeface="Cambria Math" panose="02040503050406030204" pitchFamily="18" charset="0"/>
                      </a:rPr>
                      <m:t>𝒂</m:t>
                    </m:r>
                    <m:r>
                      <a:rPr lang="en-US" sz="2000" b="1" i="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𝒃</m:t>
                        </m:r>
                      </m:e>
                      <m:sup>
                        <m:r>
                          <a:rPr lang="en-US" sz="2000" b="1" i="1">
                            <a:latin typeface="Cambria Math" panose="02040503050406030204" pitchFamily="18" charset="0"/>
                          </a:rPr>
                          <m:t>𝒙</m:t>
                        </m:r>
                      </m:sup>
                    </m:sSup>
                  </m:oMath>
                </a14:m>
                <a:r>
                  <a:rPr lang="en-US" sz="2000" b="1" dirty="0"/>
                  <a:t>.</a:t>
                </a:r>
                <a:r>
                  <a:rPr lang="en-US" sz="2000" dirty="0"/>
                  <a:t> We use it to model trends that are </a:t>
                </a:r>
                <a:r>
                  <a:rPr lang="en-US" sz="2000" u="sng" dirty="0"/>
                  <a:t>increasing at an exponential rate</a:t>
                </a:r>
                <a:r>
                  <a:rPr lang="en-US" sz="2000" dirty="0"/>
                  <a:t>. For example, if you are told that a population of fish is increasing according to the formula </a:t>
                </a: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3</m:t>
                        </m:r>
                      </m:e>
                      <m:sup>
                        <m:r>
                          <a:rPr lang="en-US" sz="2000" i="1">
                            <a:latin typeface="Cambria Math" panose="02040503050406030204" pitchFamily="18" charset="0"/>
                          </a:rPr>
                          <m:t>𝑥</m:t>
                        </m:r>
                      </m:sup>
                    </m:sSup>
                  </m:oMath>
                </a14:m>
                <a:r>
                  <a:rPr lang="en-US" sz="2000" dirty="0"/>
                  <a:t> every year, we can say that the starting population, a, is 2 and it increases by 3 times every year, meaning the rate of increase is not constant. This is useful when modeling a population that is growing faster and faster every year.</a:t>
                </a:r>
              </a:p>
              <a:p>
                <a:endParaRPr lang="en-US" sz="1700" dirty="0"/>
              </a:p>
            </p:txBody>
          </p:sp>
        </mc:Choice>
        <mc:Fallback xmlns="">
          <p:sp>
            <p:nvSpPr>
              <p:cNvPr id="3" name="Content Placeholder 2">
                <a:extLst>
                  <a:ext uri="{FF2B5EF4-FFF2-40B4-BE49-F238E27FC236}">
                    <a16:creationId xmlns:a16="http://schemas.microsoft.com/office/drawing/2014/main" id="{EAFE0FFD-83DF-DD44-8108-30D99A81806A}"/>
                  </a:ext>
                </a:extLst>
              </p:cNvPr>
              <p:cNvSpPr>
                <a:spLocks noGrp="1" noRot="1" noChangeAspect="1" noMove="1" noResize="1" noEditPoints="1" noAdjustHandles="1" noChangeArrowheads="1" noChangeShapeType="1" noTextEdit="1"/>
              </p:cNvSpPr>
              <p:nvPr>
                <p:ph idx="1"/>
              </p:nvPr>
            </p:nvSpPr>
            <p:spPr>
              <a:xfrm>
                <a:off x="459350" y="1785938"/>
                <a:ext cx="11499287" cy="4914900"/>
              </a:xfrm>
              <a:blipFill>
                <a:blip r:embed="rId2"/>
                <a:stretch>
                  <a:fillRect l="-552" r="-66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D5BDF67-A211-A24C-8886-F2A3C21AC4B8}"/>
              </a:ext>
            </a:extLst>
          </p:cNvPr>
          <p:cNvSpPr txBox="1"/>
          <p:nvPr/>
        </p:nvSpPr>
        <p:spPr>
          <a:xfrm>
            <a:off x="459346" y="441427"/>
            <a:ext cx="10395857" cy="707886"/>
          </a:xfrm>
          <a:prstGeom prst="rect">
            <a:avLst/>
          </a:prstGeom>
          <a:noFill/>
        </p:spPr>
        <p:txBody>
          <a:bodyPr wrap="square" rtlCol="0">
            <a:spAutoFit/>
          </a:bodyPr>
          <a:lstStyle/>
          <a:p>
            <a:r>
              <a:rPr lang="en-US" sz="4000" dirty="0">
                <a:solidFill>
                  <a:schemeClr val="bg1"/>
                </a:solidFill>
              </a:rPr>
              <a:t>Linear vs. Exponential</a:t>
            </a:r>
          </a:p>
        </p:txBody>
      </p:sp>
    </p:spTree>
    <p:extLst>
      <p:ext uri="{BB962C8B-B14F-4D97-AF65-F5344CB8AC3E}">
        <p14:creationId xmlns:p14="http://schemas.microsoft.com/office/powerpoint/2010/main" val="40077346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C6E5-43C5-424E-BC6E-EB6110631DA1}"/>
              </a:ext>
            </a:extLst>
          </p:cNvPr>
          <p:cNvSpPr>
            <a:spLocks noGrp="1"/>
          </p:cNvSpPr>
          <p:nvPr>
            <p:ph type="title"/>
          </p:nvPr>
        </p:nvSpPr>
        <p:spPr>
          <a:xfrm>
            <a:off x="838200" y="234237"/>
            <a:ext cx="10515600" cy="843189"/>
          </a:xfrm>
        </p:spPr>
        <p:txBody>
          <a:bodyPr/>
          <a:lstStyle/>
          <a:p>
            <a:r>
              <a:rPr lang="en-US" dirty="0"/>
              <a:t>Example problem:</a:t>
            </a:r>
          </a:p>
        </p:txBody>
      </p:sp>
      <p:sp>
        <p:nvSpPr>
          <p:cNvPr id="3" name="Content Placeholder 2">
            <a:extLst>
              <a:ext uri="{FF2B5EF4-FFF2-40B4-BE49-F238E27FC236}">
                <a16:creationId xmlns:a16="http://schemas.microsoft.com/office/drawing/2014/main" id="{486533B7-72C7-C34A-9A07-81B3252D4815}"/>
              </a:ext>
            </a:extLst>
          </p:cNvPr>
          <p:cNvSpPr>
            <a:spLocks noGrp="1"/>
          </p:cNvSpPr>
          <p:nvPr>
            <p:ph idx="1"/>
          </p:nvPr>
        </p:nvSpPr>
        <p:spPr>
          <a:xfrm>
            <a:off x="838200" y="944675"/>
            <a:ext cx="10515600" cy="4968649"/>
          </a:xfrm>
        </p:spPr>
        <p:txBody>
          <a:bodyPr/>
          <a:lstStyle/>
          <a:p>
            <a:pPr marL="0" indent="0">
              <a:buNone/>
            </a:pPr>
            <a:r>
              <a:rPr lang="en-US" dirty="0"/>
              <a:t>How to add data into your calculator and find the exponential regression of best fit:</a:t>
            </a:r>
          </a:p>
          <a:p>
            <a:endParaRPr lang="en-US" dirty="0"/>
          </a:p>
        </p:txBody>
      </p:sp>
      <p:graphicFrame>
        <p:nvGraphicFramePr>
          <p:cNvPr id="6" name="Table 5">
            <a:extLst>
              <a:ext uri="{FF2B5EF4-FFF2-40B4-BE49-F238E27FC236}">
                <a16:creationId xmlns:a16="http://schemas.microsoft.com/office/drawing/2014/main" id="{96421F9B-4F84-FE48-9618-DB91FC35D491}"/>
              </a:ext>
            </a:extLst>
          </p:cNvPr>
          <p:cNvGraphicFramePr>
            <a:graphicFrameLocks noGrp="1"/>
          </p:cNvGraphicFramePr>
          <p:nvPr>
            <p:extLst>
              <p:ext uri="{D42A27DB-BD31-4B8C-83A1-F6EECF244321}">
                <p14:modId xmlns:p14="http://schemas.microsoft.com/office/powerpoint/2010/main" val="4020152800"/>
              </p:ext>
            </p:extLst>
          </p:nvPr>
        </p:nvGraphicFramePr>
        <p:xfrm>
          <a:off x="728662" y="1824846"/>
          <a:ext cx="10625138" cy="1715295"/>
        </p:xfrm>
        <a:graphic>
          <a:graphicData uri="http://schemas.openxmlformats.org/drawingml/2006/table">
            <a:tbl>
              <a:tblPr firstRow="1" firstCol="1" bandRow="1">
                <a:tableStyleId>{5C22544A-7EE6-4342-B048-85BDC9FD1C3A}</a:tableStyleId>
              </a:tblPr>
              <a:tblGrid>
                <a:gridCol w="5312569">
                  <a:extLst>
                    <a:ext uri="{9D8B030D-6E8A-4147-A177-3AD203B41FA5}">
                      <a16:colId xmlns:a16="http://schemas.microsoft.com/office/drawing/2014/main" val="3020730503"/>
                    </a:ext>
                  </a:extLst>
                </a:gridCol>
                <a:gridCol w="5312569">
                  <a:extLst>
                    <a:ext uri="{9D8B030D-6E8A-4147-A177-3AD203B41FA5}">
                      <a16:colId xmlns:a16="http://schemas.microsoft.com/office/drawing/2014/main" val="756428390"/>
                    </a:ext>
                  </a:extLst>
                </a:gridCol>
              </a:tblGrid>
              <a:tr h="343059">
                <a:tc>
                  <a:txBody>
                    <a:bodyPr/>
                    <a:lstStyle/>
                    <a:p>
                      <a:pPr marL="0" marR="0">
                        <a:spcBef>
                          <a:spcPts val="0"/>
                        </a:spcBef>
                        <a:spcAft>
                          <a:spcPts val="0"/>
                        </a:spcAft>
                      </a:pPr>
                      <a:r>
                        <a:rPr lang="en-US" sz="1200" u="sng" dirty="0">
                          <a:effectLst/>
                        </a:rPr>
                        <a:t>Trial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u="sng" dirty="0">
                          <a:effectLst/>
                        </a:rPr>
                        <a:t>Number of Skittles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6962415"/>
                  </a:ext>
                </a:extLst>
              </a:tr>
              <a:tr h="343059">
                <a:tc>
                  <a:txBody>
                    <a:bodyPr/>
                    <a:lstStyle/>
                    <a:p>
                      <a:pPr marL="0" marR="0">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6380267"/>
                  </a:ext>
                </a:extLst>
              </a:tr>
              <a:tr h="343059">
                <a:tc>
                  <a:txBody>
                    <a:bodyPr/>
                    <a:lstStyle/>
                    <a:p>
                      <a:pPr marL="0" marR="0">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1568189"/>
                  </a:ext>
                </a:extLst>
              </a:tr>
              <a:tr h="343059">
                <a:tc>
                  <a:txBody>
                    <a:bodyPr/>
                    <a:lstStyle/>
                    <a:p>
                      <a:pPr marL="0" marR="0">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5412944"/>
                  </a:ext>
                </a:extLst>
              </a:tr>
              <a:tr h="343059">
                <a:tc>
                  <a:txBody>
                    <a:bodyPr/>
                    <a:lstStyle/>
                    <a:p>
                      <a:pPr marL="0" marR="0">
                        <a:spcBef>
                          <a:spcPts val="0"/>
                        </a:spcBef>
                        <a:spcAft>
                          <a:spcPts val="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54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836396"/>
                  </a:ext>
                </a:extLst>
              </a:tr>
            </a:tbl>
          </a:graphicData>
        </a:graphic>
      </p:graphicFrame>
      <p:sp>
        <p:nvSpPr>
          <p:cNvPr id="7" name="TextBox 6">
            <a:extLst>
              <a:ext uri="{FF2B5EF4-FFF2-40B4-BE49-F238E27FC236}">
                <a16:creationId xmlns:a16="http://schemas.microsoft.com/office/drawing/2014/main" id="{D9026A83-E0BB-2543-913C-0C958E40AC08}"/>
              </a:ext>
            </a:extLst>
          </p:cNvPr>
          <p:cNvSpPr txBox="1"/>
          <p:nvPr/>
        </p:nvSpPr>
        <p:spPr>
          <a:xfrm>
            <a:off x="731043" y="3652473"/>
            <a:ext cx="10729913" cy="1754326"/>
          </a:xfrm>
          <a:prstGeom prst="rect">
            <a:avLst/>
          </a:prstGeom>
          <a:noFill/>
        </p:spPr>
        <p:txBody>
          <a:bodyPr wrap="square" rtlCol="0">
            <a:spAutoFit/>
          </a:bodyPr>
          <a:lstStyle/>
          <a:p>
            <a:r>
              <a:rPr lang="en-US" dirty="0"/>
              <a:t>To enter this data into the calculator, follow these steps:</a:t>
            </a:r>
          </a:p>
          <a:p>
            <a:pPr marL="342900" lvl="0" indent="-342900">
              <a:buFont typeface="+mj-lt"/>
              <a:buAutoNum type="arabicPeriod"/>
            </a:pPr>
            <a:r>
              <a:rPr lang="en-US" dirty="0"/>
              <a:t>Press [STAT] then [ENTER]</a:t>
            </a:r>
          </a:p>
          <a:p>
            <a:pPr marL="342900" lvl="0" indent="-342900">
              <a:buFont typeface="+mj-lt"/>
              <a:buAutoNum type="arabicPeriod"/>
            </a:pPr>
            <a:r>
              <a:rPr lang="en-US" dirty="0"/>
              <a:t>Enter the trial number column into the L1 column, pressing enter after each entry.</a:t>
            </a:r>
          </a:p>
          <a:p>
            <a:pPr marL="342900" lvl="0" indent="-342900">
              <a:buFont typeface="+mj-lt"/>
              <a:buAutoNum type="arabicPeriod"/>
            </a:pPr>
            <a:r>
              <a:rPr lang="en-US" dirty="0"/>
              <a:t>Enter the number of skittles into the L2 column, making sure that the data points line up correctly (ex: 0 in L1 and 2 in L2)</a:t>
            </a:r>
          </a:p>
          <a:p>
            <a:endParaRPr lang="en-US" dirty="0"/>
          </a:p>
        </p:txBody>
      </p:sp>
      <p:pic>
        <p:nvPicPr>
          <p:cNvPr id="8" name="Picture 7" descr="Graphical user interface, table&#10;&#10;Description automatically generated">
            <a:extLst>
              <a:ext uri="{FF2B5EF4-FFF2-40B4-BE49-F238E27FC236}">
                <a16:creationId xmlns:a16="http://schemas.microsoft.com/office/drawing/2014/main" id="{9B1774FB-DE43-1B4A-BA2B-B8E8DC448C66}"/>
              </a:ext>
            </a:extLst>
          </p:cNvPr>
          <p:cNvPicPr/>
          <p:nvPr/>
        </p:nvPicPr>
        <p:blipFill>
          <a:blip r:embed="rId2">
            <a:extLst>
              <a:ext uri="{28A0092B-C50C-407E-A947-70E740481C1C}">
                <a14:useLocalDpi xmlns:a14="http://schemas.microsoft.com/office/drawing/2010/main" val="0"/>
              </a:ext>
            </a:extLst>
          </a:blip>
          <a:stretch>
            <a:fillRect/>
          </a:stretch>
        </p:blipFill>
        <p:spPr>
          <a:xfrm>
            <a:off x="2792492" y="4866916"/>
            <a:ext cx="6180058" cy="1926579"/>
          </a:xfrm>
          <a:prstGeom prst="rect">
            <a:avLst/>
          </a:prstGeom>
        </p:spPr>
      </p:pic>
    </p:spTree>
    <p:extLst>
      <p:ext uri="{BB962C8B-B14F-4D97-AF65-F5344CB8AC3E}">
        <p14:creationId xmlns:p14="http://schemas.microsoft.com/office/powerpoint/2010/main" val="29663848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AC2502-41BF-174E-BD21-9556D856977E}"/>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Example Problem Continued</a:t>
            </a:r>
          </a:p>
        </p:txBody>
      </p:sp>
      <p:sp>
        <p:nvSpPr>
          <p:cNvPr id="3" name="Content Placeholder 2">
            <a:extLst>
              <a:ext uri="{FF2B5EF4-FFF2-40B4-BE49-F238E27FC236}">
                <a16:creationId xmlns:a16="http://schemas.microsoft.com/office/drawing/2014/main" id="{7BB2B28F-0BBA-1D49-994E-439154A89503}"/>
              </a:ext>
            </a:extLst>
          </p:cNvPr>
          <p:cNvSpPr>
            <a:spLocks noGrp="1"/>
          </p:cNvSpPr>
          <p:nvPr>
            <p:ph idx="1"/>
          </p:nvPr>
        </p:nvSpPr>
        <p:spPr>
          <a:xfrm>
            <a:off x="1233982" y="1105192"/>
            <a:ext cx="9724031" cy="3683358"/>
          </a:xfrm>
        </p:spPr>
        <p:txBody>
          <a:bodyPr anchor="ctr">
            <a:normAutofit/>
          </a:bodyPr>
          <a:lstStyle/>
          <a:p>
            <a:pPr marL="0" indent="0">
              <a:buNone/>
            </a:pPr>
            <a:r>
              <a:rPr lang="en-US" sz="2000" dirty="0"/>
              <a:t>To find the exponential regression, follow these steps: </a:t>
            </a:r>
            <a:r>
              <a:rPr lang="en-US" sz="2000" u="sng" dirty="0"/>
              <a:t>*Note: you will also be finding the linear regression, but for this example, we will just find the exponential regression*</a:t>
            </a:r>
            <a:endParaRPr lang="en-US" sz="2000" dirty="0"/>
          </a:p>
          <a:p>
            <a:pPr marL="514350" lvl="0" indent="-514350">
              <a:buFont typeface="+mj-lt"/>
              <a:buAutoNum type="arabicPeriod"/>
            </a:pPr>
            <a:r>
              <a:rPr lang="en-US" sz="2000" dirty="0"/>
              <a:t>Press [STAT] then arrow over to [CALC]</a:t>
            </a:r>
          </a:p>
          <a:p>
            <a:pPr marL="514350" lvl="0" indent="-514350">
              <a:buFont typeface="+mj-lt"/>
              <a:buAutoNum type="arabicPeriod"/>
            </a:pPr>
            <a:r>
              <a:rPr lang="en-US" sz="2000" dirty="0"/>
              <a:t>Arrow down until you see [</a:t>
            </a:r>
            <a:r>
              <a:rPr lang="en-US" sz="2000" dirty="0" err="1"/>
              <a:t>ExpReg</a:t>
            </a:r>
            <a:r>
              <a:rPr lang="en-US" sz="2000" dirty="0"/>
              <a:t>] and click it</a:t>
            </a:r>
          </a:p>
          <a:p>
            <a:pPr marL="514350" lvl="0" indent="-514350">
              <a:buFont typeface="+mj-lt"/>
              <a:buAutoNum type="arabicPeriod"/>
            </a:pPr>
            <a:r>
              <a:rPr lang="en-US" sz="2000" dirty="0"/>
              <a:t>Arrow down to [CALCULATE] and press [ENTER]</a:t>
            </a:r>
          </a:p>
          <a:p>
            <a:pPr marL="0" indent="0">
              <a:buNone/>
            </a:pPr>
            <a:r>
              <a:rPr lang="en-US" sz="2000" dirty="0"/>
              <a:t>This is what you will see when you type in your data, go to calc and find </a:t>
            </a:r>
            <a:r>
              <a:rPr lang="en-US" sz="2000" dirty="0" err="1"/>
              <a:t>ExpReg</a:t>
            </a:r>
            <a:r>
              <a:rPr lang="en-US" sz="2000" dirty="0"/>
              <a:t>, and click calculate to get the a and b values.</a:t>
            </a:r>
          </a:p>
        </p:txBody>
      </p:sp>
      <p:pic>
        <p:nvPicPr>
          <p:cNvPr id="9" name="Picture 8" descr="Calendar&#10;&#10;Description automatically generated">
            <a:extLst>
              <a:ext uri="{FF2B5EF4-FFF2-40B4-BE49-F238E27FC236}">
                <a16:creationId xmlns:a16="http://schemas.microsoft.com/office/drawing/2014/main" id="{9647F88D-68E6-784D-A9E6-808C8CD05311}"/>
              </a:ext>
            </a:extLst>
          </p:cNvPr>
          <p:cNvPicPr/>
          <p:nvPr/>
        </p:nvPicPr>
        <p:blipFill rotWithShape="1">
          <a:blip r:embed="rId2">
            <a:extLst>
              <a:ext uri="{28A0092B-C50C-407E-A947-70E740481C1C}">
                <a14:useLocalDpi xmlns:a14="http://schemas.microsoft.com/office/drawing/2010/main" val="0"/>
              </a:ext>
            </a:extLst>
          </a:blip>
          <a:srcRect t="17004" b="56201"/>
          <a:stretch/>
        </p:blipFill>
        <p:spPr bwMode="auto">
          <a:xfrm>
            <a:off x="3274593" y="4219234"/>
            <a:ext cx="5840832" cy="2115474"/>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CD6BEAF-A085-C34D-B2D0-6D6403D51188}"/>
                  </a:ext>
                </a:extLst>
              </p:cNvPr>
              <p:cNvSpPr txBox="1"/>
              <p:nvPr/>
            </p:nvSpPr>
            <p:spPr>
              <a:xfrm>
                <a:off x="1600201" y="6341399"/>
                <a:ext cx="9829800" cy="369332"/>
              </a:xfrm>
              <a:prstGeom prst="rect">
                <a:avLst/>
              </a:prstGeom>
              <a:noFill/>
            </p:spPr>
            <p:txBody>
              <a:bodyPr wrap="square" rtlCol="0">
                <a:spAutoFit/>
              </a:bodyPr>
              <a:lstStyle/>
              <a:p>
                <a:r>
                  <a:rPr lang="en-US" dirty="0"/>
                  <a:t>When we do this, we find that our a=2 and b=3, meaning that our regression is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3</m:t>
                        </m:r>
                      </m:e>
                      <m:sup>
                        <m:r>
                          <a:rPr lang="en-US" i="1">
                            <a:latin typeface="Cambria Math" panose="02040503050406030204" pitchFamily="18" charset="0"/>
                          </a:rPr>
                          <m:t>𝑥</m:t>
                        </m:r>
                      </m:sup>
                    </m:sSup>
                  </m:oMath>
                </a14:m>
                <a:r>
                  <a:rPr lang="en-US" dirty="0"/>
                  <a:t>.</a:t>
                </a:r>
                <a:r>
                  <a:rPr lang="en-US" dirty="0">
                    <a:effectLst/>
                  </a:rPr>
                  <a:t> </a:t>
                </a:r>
                <a:endParaRPr lang="en-US" dirty="0"/>
              </a:p>
            </p:txBody>
          </p:sp>
        </mc:Choice>
        <mc:Fallback xmlns="">
          <p:sp>
            <p:nvSpPr>
              <p:cNvPr id="4" name="TextBox 3">
                <a:extLst>
                  <a:ext uri="{FF2B5EF4-FFF2-40B4-BE49-F238E27FC236}">
                    <a16:creationId xmlns:a16="http://schemas.microsoft.com/office/drawing/2014/main" id="{3CD6BEAF-A085-C34D-B2D0-6D6403D51188}"/>
                  </a:ext>
                </a:extLst>
              </p:cNvPr>
              <p:cNvSpPr txBox="1">
                <a:spLocks noRot="1" noChangeAspect="1" noMove="1" noResize="1" noEditPoints="1" noAdjustHandles="1" noChangeArrowheads="1" noChangeShapeType="1" noTextEdit="1"/>
              </p:cNvSpPr>
              <p:nvPr/>
            </p:nvSpPr>
            <p:spPr>
              <a:xfrm>
                <a:off x="1600201" y="6341399"/>
                <a:ext cx="9829800" cy="369332"/>
              </a:xfrm>
              <a:prstGeom prst="rect">
                <a:avLst/>
              </a:prstGeom>
              <a:blipFill>
                <a:blip r:embed="rId3"/>
                <a:stretch>
                  <a:fillRect l="-645" t="-6667" b="-26667"/>
                </a:stretch>
              </a:blipFill>
            </p:spPr>
            <p:txBody>
              <a:bodyPr/>
              <a:lstStyle/>
              <a:p>
                <a:r>
                  <a:rPr lang="en-US">
                    <a:noFill/>
                  </a:rPr>
                  <a:t> </a:t>
                </a:r>
              </a:p>
            </p:txBody>
          </p:sp>
        </mc:Fallback>
      </mc:AlternateContent>
    </p:spTree>
    <p:extLst>
      <p:ext uri="{BB962C8B-B14F-4D97-AF65-F5344CB8AC3E}">
        <p14:creationId xmlns:p14="http://schemas.microsoft.com/office/powerpoint/2010/main" val="13995991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CEF1B9F-8DFA-B542-AAF1-34A2EAE9E4F7}"/>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Procedure for Modeling Exponential Growth</a:t>
            </a:r>
          </a:p>
        </p:txBody>
      </p:sp>
      <p:graphicFrame>
        <p:nvGraphicFramePr>
          <p:cNvPr id="5" name="Content Placeholder 2">
            <a:extLst>
              <a:ext uri="{FF2B5EF4-FFF2-40B4-BE49-F238E27FC236}">
                <a16:creationId xmlns:a16="http://schemas.microsoft.com/office/drawing/2014/main" id="{48888434-07AE-4C58-B4C4-4C16157C64B7}"/>
              </a:ext>
            </a:extLst>
          </p:cNvPr>
          <p:cNvGraphicFramePr>
            <a:graphicFrameLocks noGrp="1"/>
          </p:cNvGraphicFramePr>
          <p:nvPr>
            <p:ph idx="1"/>
            <p:extLst>
              <p:ext uri="{D42A27DB-BD31-4B8C-83A1-F6EECF244321}">
                <p14:modId xmlns:p14="http://schemas.microsoft.com/office/powerpoint/2010/main" val="3586331010"/>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5857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0CBC1-311D-D54D-9D6B-3C42443F5AFC}"/>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5D254EAD-23EE-DA4E-B9BC-54AD29F53A6B}"/>
              </a:ext>
            </a:extLst>
          </p:cNvPr>
          <p:cNvGraphicFramePr>
            <a:graphicFrameLocks noGrp="1"/>
          </p:cNvGraphicFramePr>
          <p:nvPr>
            <p:ph idx="1"/>
            <p:extLst>
              <p:ext uri="{D42A27DB-BD31-4B8C-83A1-F6EECF244321}">
                <p14:modId xmlns:p14="http://schemas.microsoft.com/office/powerpoint/2010/main" val="1438905988"/>
              </p:ext>
            </p:extLst>
          </p:nvPr>
        </p:nvGraphicFramePr>
        <p:xfrm>
          <a:off x="0" y="365125"/>
          <a:ext cx="12192000" cy="6127752"/>
        </p:xfrm>
        <a:graphic>
          <a:graphicData uri="http://schemas.openxmlformats.org/drawingml/2006/table">
            <a:tbl>
              <a:tblPr firstRow="1" firstCol="1" bandRow="1">
                <a:tableStyleId>{5C22544A-7EE6-4342-B048-85BDC9FD1C3A}</a:tableStyleId>
              </a:tblPr>
              <a:tblGrid>
                <a:gridCol w="6096000">
                  <a:extLst>
                    <a:ext uri="{9D8B030D-6E8A-4147-A177-3AD203B41FA5}">
                      <a16:colId xmlns:a16="http://schemas.microsoft.com/office/drawing/2014/main" val="278237960"/>
                    </a:ext>
                  </a:extLst>
                </a:gridCol>
                <a:gridCol w="6096000">
                  <a:extLst>
                    <a:ext uri="{9D8B030D-6E8A-4147-A177-3AD203B41FA5}">
                      <a16:colId xmlns:a16="http://schemas.microsoft.com/office/drawing/2014/main" val="1280501799"/>
                    </a:ext>
                  </a:extLst>
                </a:gridCol>
              </a:tblGrid>
              <a:tr h="510646">
                <a:tc>
                  <a:txBody>
                    <a:bodyPr/>
                    <a:lstStyle/>
                    <a:p>
                      <a:pPr marL="0" marR="0">
                        <a:spcBef>
                          <a:spcPts val="0"/>
                        </a:spcBef>
                        <a:spcAft>
                          <a:spcPts val="0"/>
                        </a:spcAft>
                      </a:pPr>
                      <a:r>
                        <a:rPr lang="en-US" sz="1600" dirty="0">
                          <a:effectLst/>
                        </a:rPr>
                        <a:t>Trial # (Year)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Number of Skittles (Fish in the Pond)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4523471"/>
                  </a:ext>
                </a:extLst>
              </a:tr>
              <a:tr h="510646">
                <a:tc>
                  <a:txBody>
                    <a:bodyPr/>
                    <a:lstStyle/>
                    <a:p>
                      <a:pPr marL="0" marR="0">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0600147"/>
                  </a:ext>
                </a:extLst>
              </a:tr>
              <a:tr h="510646">
                <a:tc>
                  <a:txBody>
                    <a:bodyPr/>
                    <a:lstStyle/>
                    <a:p>
                      <a:pPr marL="0" marR="0">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0167818"/>
                  </a:ext>
                </a:extLst>
              </a:tr>
              <a:tr h="510646">
                <a:tc>
                  <a:txBody>
                    <a:bodyPr/>
                    <a:lstStyle/>
                    <a:p>
                      <a:pPr marL="0" marR="0">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8834036"/>
                  </a:ext>
                </a:extLst>
              </a:tr>
              <a:tr h="510646">
                <a:tc>
                  <a:txBody>
                    <a:bodyPr/>
                    <a:lstStyle/>
                    <a:p>
                      <a:pPr marL="0" marR="0">
                        <a:spcBef>
                          <a:spcPts val="0"/>
                        </a:spcBef>
                        <a:spcAft>
                          <a:spcPts val="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6868793"/>
                  </a:ext>
                </a:extLst>
              </a:tr>
              <a:tr h="510646">
                <a:tc>
                  <a:txBody>
                    <a:bodyPr/>
                    <a:lstStyle/>
                    <a:p>
                      <a:pPr marL="0" marR="0">
                        <a:spcBef>
                          <a:spcPts val="0"/>
                        </a:spcBef>
                        <a:spcAft>
                          <a:spcPts val="0"/>
                        </a:spcAft>
                      </a:pPr>
                      <a:r>
                        <a:rPr lang="en-US"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3510089"/>
                  </a:ext>
                </a:extLst>
              </a:tr>
              <a:tr h="510646">
                <a:tc>
                  <a:txBody>
                    <a:bodyPr/>
                    <a:lstStyle/>
                    <a:p>
                      <a:pPr marL="0" marR="0">
                        <a:spcBef>
                          <a:spcPts val="0"/>
                        </a:spcBef>
                        <a:spcAft>
                          <a:spcPts val="0"/>
                        </a:spcAft>
                        <a:tabLst>
                          <a:tab pos="729615" algn="l"/>
                        </a:tabLst>
                      </a:pPr>
                      <a:r>
                        <a:rPr lang="en-US"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883233"/>
                  </a:ext>
                </a:extLst>
              </a:tr>
              <a:tr h="510646">
                <a:tc>
                  <a:txBody>
                    <a:bodyPr/>
                    <a:lstStyle/>
                    <a:p>
                      <a:pPr marL="0" marR="0">
                        <a:spcBef>
                          <a:spcPts val="0"/>
                        </a:spcBef>
                        <a:spcAft>
                          <a:spcPts val="0"/>
                        </a:spcAft>
                      </a:pPr>
                      <a:r>
                        <a:rPr lang="en-US"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051482"/>
                  </a:ext>
                </a:extLst>
              </a:tr>
              <a:tr h="510646">
                <a:tc>
                  <a:txBody>
                    <a:bodyPr/>
                    <a:lstStyle/>
                    <a:p>
                      <a:pPr marL="0" marR="0">
                        <a:spcBef>
                          <a:spcPts val="0"/>
                        </a:spcBef>
                        <a:spcAft>
                          <a:spcPts val="0"/>
                        </a:spcAft>
                      </a:pPr>
                      <a:r>
                        <a:rPr lang="en-US" sz="12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6404412"/>
                  </a:ext>
                </a:extLst>
              </a:tr>
              <a:tr h="510646">
                <a:tc>
                  <a:txBody>
                    <a:bodyPr/>
                    <a:lstStyle/>
                    <a:p>
                      <a:pPr marL="0" marR="0">
                        <a:spcBef>
                          <a:spcPts val="0"/>
                        </a:spcBef>
                        <a:spcAft>
                          <a:spcPts val="0"/>
                        </a:spcAft>
                      </a:pPr>
                      <a:r>
                        <a:rPr lang="en-US" sz="1200">
                          <a:effectLst/>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6397280"/>
                  </a:ext>
                </a:extLst>
              </a:tr>
              <a:tr h="510646">
                <a:tc>
                  <a:txBody>
                    <a:bodyPr/>
                    <a:lstStyle/>
                    <a:p>
                      <a:pPr marL="0" marR="0">
                        <a:spcBef>
                          <a:spcPts val="0"/>
                        </a:spcBef>
                        <a:spcAft>
                          <a:spcPts val="0"/>
                        </a:spcAft>
                      </a:pPr>
                      <a:r>
                        <a:rPr lang="en-US" sz="1200">
                          <a:effectLst/>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4224957"/>
                  </a:ext>
                </a:extLst>
              </a:tr>
              <a:tr h="510646">
                <a:tc>
                  <a:txBody>
                    <a:bodyPr/>
                    <a:lstStyle/>
                    <a:p>
                      <a:pPr marL="0" marR="0">
                        <a:spcBef>
                          <a:spcPts val="0"/>
                        </a:spcBef>
                        <a:spcAft>
                          <a:spcPts val="0"/>
                        </a:spcAft>
                      </a:pPr>
                      <a:r>
                        <a:rPr lang="en-US"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1466200"/>
                  </a:ext>
                </a:extLst>
              </a:tr>
            </a:tbl>
          </a:graphicData>
        </a:graphic>
      </p:graphicFrame>
    </p:spTree>
    <p:extLst>
      <p:ext uri="{BB962C8B-B14F-4D97-AF65-F5344CB8AC3E}">
        <p14:creationId xmlns:p14="http://schemas.microsoft.com/office/powerpoint/2010/main" val="12373821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1975</Words>
  <Application>Microsoft Macintosh PowerPoint</Application>
  <PresentationFormat>Widescreen</PresentationFormat>
  <Paragraphs>181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 Math</vt:lpstr>
      <vt:lpstr>Times New Roman</vt:lpstr>
      <vt:lpstr>Office Theme</vt:lpstr>
      <vt:lpstr>Modeling Exponential Growth and Decay of Fish in a Pond Using Skittles “Lab” </vt:lpstr>
      <vt:lpstr>Goals/Objectives</vt:lpstr>
      <vt:lpstr>Materials</vt:lpstr>
      <vt:lpstr>Extra Information for the Lab</vt:lpstr>
      <vt:lpstr>PowerPoint Presentation</vt:lpstr>
      <vt:lpstr>Example problem:</vt:lpstr>
      <vt:lpstr>Example Problem Continued</vt:lpstr>
      <vt:lpstr>Procedure for Modeling Exponential Growth</vt:lpstr>
      <vt:lpstr>PowerPoint Presentation</vt:lpstr>
      <vt:lpstr>Plot the data points from your table above, making sure to label your axis. Connect your points with a curve. </vt:lpstr>
      <vt:lpstr>PowerPoint Presentation</vt:lpstr>
      <vt:lpstr>PowerPoint Presentation</vt:lpstr>
      <vt:lpstr>PowerPoint Presentation</vt:lpstr>
      <vt:lpstr>Questions</vt:lpstr>
      <vt:lpstr>Procedure for Modeling Exponential Growth</vt:lpstr>
      <vt:lpstr>PowerPoint Presentation</vt:lpstr>
      <vt:lpstr>Plot the data points from your table above, making sure to label your axis. Connect your points with a curve. </vt:lpstr>
      <vt:lpstr>PowerPoint Presentation</vt:lpstr>
      <vt:lpstr>PowerPoint Presentation</vt:lpstr>
      <vt:lpstr>PowerPoint Presentation</vt:lpstr>
      <vt:lpstr>Questions</vt:lpstr>
      <vt:lpstr>Wrap-Up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Exponential Growth and Decay of Fish in a Pond Using Skittles “Lab” </dc:title>
  <dc:creator>Sarah Canzone</dc:creator>
  <cp:lastModifiedBy>Sarah Canzone</cp:lastModifiedBy>
  <cp:revision>4</cp:revision>
  <dcterms:created xsi:type="dcterms:W3CDTF">2021-04-29T14:49:44Z</dcterms:created>
  <dcterms:modified xsi:type="dcterms:W3CDTF">2021-05-05T21:09:56Z</dcterms:modified>
</cp:coreProperties>
</file>